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1" r:id="rId2"/>
    <p:sldId id="263" r:id="rId3"/>
    <p:sldId id="266" r:id="rId4"/>
    <p:sldId id="269" r:id="rId5"/>
    <p:sldId id="268" r:id="rId6"/>
    <p:sldId id="270" r:id="rId7"/>
    <p:sldId id="272" r:id="rId8"/>
    <p:sldId id="275" r:id="rId9"/>
    <p:sldId id="27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Futura" panose="020B0604020202020204" charset="0"/>
      <p:regular r:id="rId19"/>
    </p:embeddedFont>
    <p:embeddedFont>
      <p:font typeface="Futura Ultra-Bold" panose="020B0604020202020204" charset="0"/>
      <p:regular r:id="rId20"/>
    </p:embeddedFont>
    <p:embeddedFont>
      <p:font typeface="Glacial Indifference Bold Italics" panose="020B0604020202020204" charset="0"/>
      <p:regular r:id="rId21"/>
    </p:embeddedFont>
    <p:embeddedFont>
      <p:font typeface="Helios" panose="020B0604020202020204" charset="0"/>
      <p:regular r:id="rId22"/>
    </p:embeddedFont>
    <p:embeddedFont>
      <p:font typeface="League Spartan" panose="020B0604020202020204" charset="0"/>
      <p:regular r:id="rId23"/>
    </p:embeddedFont>
    <p:embeddedFont>
      <p:font typeface="TT Hoves" panose="020B0604020202020204" charset="0"/>
      <p:regular r:id="rId24"/>
    </p:embeddedFont>
    <p:embeddedFont>
      <p:font typeface="TT Hoves Bold" panose="020B0604020202020204" charset="0"/>
      <p:regular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B7D3B-8814-407D-A414-FD98FE2E9C30}" v="1050" dt="2024-08-01T07:04:11.276"/>
    <p1510:client id="{3BD9C1B9-9A0D-4D44-96BF-BE0B9B4EF546}" v="1350" dt="2024-08-01T05:30:45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8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17893476036337E-2"/>
          <c:y val="1.6766622299727679E-2"/>
          <c:w val="0.94492651107406955"/>
          <c:h val="0.966466755400544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utura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0-4C75-8944-AF10E6BDF1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utura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0-4C75-8944-AF10E6BDF1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utura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0-4C75-8944-AF10E6BDF1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utura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Sheet1!$E$2:$E$2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40-4C75-8944-AF10E6BDF1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2520815"/>
        <c:axId val="70774927"/>
      </c:barChart>
      <c:catAx>
        <c:axId val="325208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774927"/>
        <c:crosses val="autoZero"/>
        <c:auto val="1"/>
        <c:lblAlgn val="ctr"/>
        <c:lblOffset val="100"/>
        <c:noMultiLvlLbl val="0"/>
      </c:catAx>
      <c:valAx>
        <c:axId val="707749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52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54225723916671E-2"/>
          <c:y val="2.2863575863265016E-2"/>
          <c:w val="0.8707026966657192"/>
          <c:h val="0.965624999999999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utura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8-4542-B5E1-BA719F3591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utura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8-4542-B5E1-BA719F3591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utura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28-4542-B5E1-BA719F3591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utura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28-4542-B5E1-BA719F35917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utura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28-4542-B5E1-BA719F35917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utura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28-4542-B5E1-BA719F35917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utura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28-4542-B5E1-BA719F35917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utura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28-4542-B5E1-BA719F3591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2520815"/>
        <c:axId val="70774927"/>
      </c:barChart>
      <c:catAx>
        <c:axId val="325208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774927"/>
        <c:crosses val="autoZero"/>
        <c:auto val="1"/>
        <c:lblAlgn val="ctr"/>
        <c:lblOffset val="100"/>
        <c:noMultiLvlLbl val="0"/>
      </c:catAx>
      <c:valAx>
        <c:axId val="707749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52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E446D-5997-4DB3-A061-5F35C075DEBF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34974-24A1-4EA4-A461-F38865026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9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34974-24A1-4EA4-A461-F388650260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34974-24A1-4EA4-A461-F388650260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47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1483" y="-5469415"/>
            <a:ext cx="18439483" cy="18439483"/>
          </a:xfrm>
          <a:custGeom>
            <a:avLst/>
            <a:gdLst/>
            <a:ahLst/>
            <a:cxnLst/>
            <a:rect l="l" t="t" r="r" b="b"/>
            <a:pathLst>
              <a:path w="18439483" h="18439483">
                <a:moveTo>
                  <a:pt x="0" y="0"/>
                </a:moveTo>
                <a:lnTo>
                  <a:pt x="18439483" y="0"/>
                </a:lnTo>
                <a:lnTo>
                  <a:pt x="18439483" y="18439483"/>
                </a:lnTo>
                <a:lnTo>
                  <a:pt x="0" y="18439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304216" y="0"/>
            <a:ext cx="1747141" cy="11328024"/>
            <a:chOff x="0" y="0"/>
            <a:chExt cx="2329521" cy="15104032"/>
          </a:xfrm>
        </p:grpSpPr>
        <p:sp>
          <p:nvSpPr>
            <p:cNvPr id="7" name="Freeform 7"/>
            <p:cNvSpPr/>
            <p:nvPr/>
          </p:nvSpPr>
          <p:spPr>
            <a:xfrm rot="-10800000" flipH="1">
              <a:off x="0" y="0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10800000" flipH="1">
              <a:off x="0" y="4315438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10800000" flipH="1">
              <a:off x="0" y="6473156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800000" flipH="1">
              <a:off x="0" y="8630875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10800000" flipH="1">
              <a:off x="0" y="10788594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10800000" flipH="1">
              <a:off x="0" y="12946313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10800000" flipH="1">
              <a:off x="0" y="2157719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1298253" y="2726849"/>
            <a:ext cx="9205408" cy="3461262"/>
            <a:chOff x="0" y="3975"/>
            <a:chExt cx="12273877" cy="461501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3911389"/>
              <a:ext cx="12065676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err="1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Sesi</a:t>
              </a:r>
              <a:r>
                <a:rPr lang="en-US" sz="3199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 6 - 10.30am - 12.30pm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08201" y="3975"/>
              <a:ext cx="12065676" cy="365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00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Strategi </a:t>
              </a:r>
              <a:r>
                <a:rPr lang="en-US" sz="4000" err="1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Pemerkasaan</a:t>
              </a:r>
              <a:r>
                <a:rPr lang="en-US" sz="400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Digital :  </a:t>
              </a:r>
              <a:r>
                <a:rPr lang="en-US" sz="4000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000" err="1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Transformasi</a:t>
              </a:r>
              <a:r>
                <a:rPr lang="en-US" sz="4000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000" err="1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Berterusan</a:t>
              </a:r>
              <a:r>
                <a:rPr lang="en-US" sz="4000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000" err="1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untuk</a:t>
              </a:r>
              <a:r>
                <a:rPr lang="en-US" sz="4000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000" err="1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Profesion</a:t>
              </a:r>
              <a:r>
                <a:rPr lang="en-US" sz="4000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000" err="1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Akauntan</a:t>
              </a:r>
              <a:r>
                <a:rPr lang="en-US" sz="4000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Yang </a:t>
              </a:r>
              <a:r>
                <a:rPr lang="en-US" sz="4000" err="1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Mampan</a:t>
              </a:r>
              <a:r>
                <a:rPr lang="en-US" sz="4000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&amp; </a:t>
              </a:r>
              <a:r>
                <a:rPr lang="en-US" sz="4000" err="1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Kepimpinan</a:t>
              </a:r>
              <a:r>
                <a:rPr lang="en-US" sz="4000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000" err="1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Proaktif</a:t>
              </a:r>
              <a:endParaRPr lang="en-US" sz="4000">
                <a:solidFill>
                  <a:srgbClr val="A20E20"/>
                </a:solidFill>
                <a:latin typeface="TT Hoves Bold"/>
                <a:ea typeface="TT Hoves Bold"/>
                <a:cs typeface="TT Hoves Bold"/>
                <a:sym typeface="TT Hoves Bold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023645" y="5664012"/>
            <a:ext cx="1907342" cy="565360"/>
            <a:chOff x="0" y="0"/>
            <a:chExt cx="2543123" cy="753813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487465" cy="740596"/>
              <a:chOff x="0" y="0"/>
              <a:chExt cx="491351" cy="1462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5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0" y="76057"/>
              <a:ext cx="2543123" cy="67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9"/>
                </a:lnSpc>
              </a:pPr>
              <a:r>
                <a:rPr lang="en-US" sz="99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35" name="Freeform 3">
            <a:extLst>
              <a:ext uri="{FF2B5EF4-FFF2-40B4-BE49-F238E27FC236}">
                <a16:creationId xmlns:a16="http://schemas.microsoft.com/office/drawing/2014/main" id="{8C8D4DFC-134E-D337-C4DD-DFC56FC0D9C2}"/>
              </a:ext>
            </a:extLst>
          </p:cNvPr>
          <p:cNvSpPr/>
          <p:nvPr/>
        </p:nvSpPr>
        <p:spPr>
          <a:xfrm rot="2688441">
            <a:off x="12064852" y="-3021035"/>
            <a:ext cx="10732844" cy="9941299"/>
          </a:xfrm>
          <a:custGeom>
            <a:avLst/>
            <a:gdLst/>
            <a:ahLst/>
            <a:cxnLst/>
            <a:rect l="l" t="t" r="r" b="b"/>
            <a:pathLst>
              <a:path w="10732844" h="9941299">
                <a:moveTo>
                  <a:pt x="0" y="0"/>
                </a:moveTo>
                <a:lnTo>
                  <a:pt x="10732844" y="0"/>
                </a:lnTo>
                <a:lnTo>
                  <a:pt x="10732844" y="9941298"/>
                </a:lnTo>
                <a:lnTo>
                  <a:pt x="0" y="99412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898FE17-B18F-897F-4D97-7EB61D498D1C}"/>
              </a:ext>
            </a:extLst>
          </p:cNvPr>
          <p:cNvSpPr/>
          <p:nvPr/>
        </p:nvSpPr>
        <p:spPr>
          <a:xfrm rot="-8165854">
            <a:off x="12268654" y="8679672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7" b="-37"/>
            </a:stretch>
          </a:blipFill>
        </p:spPr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1C933BC-C215-3426-42B0-82FD1DA57926}"/>
              </a:ext>
            </a:extLst>
          </p:cNvPr>
          <p:cNvGrpSpPr/>
          <p:nvPr/>
        </p:nvGrpSpPr>
        <p:grpSpPr>
          <a:xfrm>
            <a:off x="10523359" y="1961951"/>
            <a:ext cx="6907914" cy="6907914"/>
            <a:chOff x="10523359" y="1961951"/>
            <a:chExt cx="6907914" cy="6907914"/>
          </a:xfrm>
        </p:grpSpPr>
        <p:grpSp>
          <p:nvGrpSpPr>
            <p:cNvPr id="4" name="Group 4"/>
            <p:cNvGrpSpPr/>
            <p:nvPr/>
          </p:nvGrpSpPr>
          <p:grpSpPr>
            <a:xfrm>
              <a:off x="10523359" y="1961951"/>
              <a:ext cx="6907914" cy="6907914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19050" cap="sq">
                <a:solidFill>
                  <a:srgbClr val="FF9500"/>
                </a:solidFill>
                <a:prstDash val="solid"/>
                <a:miter/>
              </a:ln>
            </p:spPr>
          </p:sp>
        </p:grp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408B4874-B796-8C9D-A4F4-EC9B860260C7}"/>
                </a:ext>
              </a:extLst>
            </p:cNvPr>
            <p:cNvSpPr/>
            <p:nvPr/>
          </p:nvSpPr>
          <p:spPr>
            <a:xfrm>
              <a:off x="12725400" y="4151619"/>
              <a:ext cx="2514600" cy="2226265"/>
            </a:xfrm>
            <a:prstGeom prst="flowChartConnector">
              <a:avLst/>
            </a:prstGeom>
            <a:gradFill flip="none" rotWithShape="1">
              <a:gsLst>
                <a:gs pos="45000">
                  <a:schemeClr val="accent6">
                    <a:lumMod val="60000"/>
                    <a:lumOff val="40000"/>
                  </a:schemeClr>
                </a:gs>
                <a:gs pos="69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41" name="Group 17">
            <a:extLst>
              <a:ext uri="{FF2B5EF4-FFF2-40B4-BE49-F238E27FC236}">
                <a16:creationId xmlns:a16="http://schemas.microsoft.com/office/drawing/2014/main" id="{1F80A9F3-0203-34A9-579E-B7F73011EB37}"/>
              </a:ext>
            </a:extLst>
          </p:cNvPr>
          <p:cNvGrpSpPr/>
          <p:nvPr/>
        </p:nvGrpSpPr>
        <p:grpSpPr>
          <a:xfrm>
            <a:off x="1752600" y="474669"/>
            <a:ext cx="14365735" cy="1326433"/>
            <a:chOff x="-309172" y="88752"/>
            <a:chExt cx="19154313" cy="1768578"/>
          </a:xfrm>
          <a:solidFill>
            <a:schemeClr val="bg1">
              <a:alpha val="38000"/>
            </a:schemeClr>
          </a:solidFill>
        </p:grpSpPr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A1143DD0-FAA6-7E17-D0CA-E1770FF7E60B}"/>
                </a:ext>
              </a:extLst>
            </p:cNvPr>
            <p:cNvSpPr txBox="1"/>
            <p:nvPr/>
          </p:nvSpPr>
          <p:spPr>
            <a:xfrm>
              <a:off x="-309172" y="88752"/>
              <a:ext cx="19154313" cy="1768578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3"/>
                </a:lnSpc>
              </a:pPr>
              <a:endParaRPr/>
            </a:p>
          </p:txBody>
        </p: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id="{6586FD8A-9248-8E89-943A-3B8256BCFFCF}"/>
                </a:ext>
              </a:extLst>
            </p:cNvPr>
            <p:cNvSpPr txBox="1"/>
            <p:nvPr/>
          </p:nvSpPr>
          <p:spPr>
            <a:xfrm>
              <a:off x="6558476" y="1411627"/>
              <a:ext cx="6089774" cy="3035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5"/>
                </a:lnSpc>
              </a:pPr>
              <a:r>
                <a:rPr lang="en-US" sz="1705">
                  <a:solidFill>
                    <a:srgbClr val="8F000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Integrity .  Trustworthy .  Sustainability</a:t>
              </a:r>
            </a:p>
          </p:txBody>
        </p: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9DF3368B-A42B-9502-B4AC-3914A14DC075}"/>
                </a:ext>
              </a:extLst>
            </p:cNvPr>
            <p:cNvSpPr txBox="1"/>
            <p:nvPr/>
          </p:nvSpPr>
          <p:spPr>
            <a:xfrm>
              <a:off x="2296197" y="879148"/>
              <a:ext cx="14681278" cy="436044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9"/>
                </a:lnSpc>
              </a:pPr>
              <a:r>
                <a:rPr lang="en-US" sz="2427" spc="383">
                  <a:solidFill>
                    <a:srgbClr val="08084D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(NATIONAL PUBLIC SECTOR ACCOUNTANTS CONFERENCE)</a:t>
              </a:r>
            </a:p>
          </p:txBody>
        </p:sp>
        <p:sp>
          <p:nvSpPr>
            <p:cNvPr id="45" name="TextBox 23">
              <a:extLst>
                <a:ext uri="{FF2B5EF4-FFF2-40B4-BE49-F238E27FC236}">
                  <a16:creationId xmlns:a16="http://schemas.microsoft.com/office/drawing/2014/main" id="{C04497B6-6FA5-84FD-0724-A80872637EFD}"/>
                </a:ext>
              </a:extLst>
            </p:cNvPr>
            <p:cNvSpPr txBox="1"/>
            <p:nvPr/>
          </p:nvSpPr>
          <p:spPr>
            <a:xfrm>
              <a:off x="792199" y="327516"/>
              <a:ext cx="17622328" cy="517130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4"/>
                </a:lnSpc>
              </a:pPr>
              <a:r>
                <a:rPr lang="en-US" sz="2912" spc="459">
                  <a:solidFill>
                    <a:srgbClr val="08084D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PERSIDANGAN AKAUNTAN SEKTOR AWAM KALI KE-31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1882829-2A58-759D-2B37-65FB364758ED}"/>
              </a:ext>
            </a:extLst>
          </p:cNvPr>
          <p:cNvGrpSpPr/>
          <p:nvPr/>
        </p:nvGrpSpPr>
        <p:grpSpPr>
          <a:xfrm>
            <a:off x="2649209" y="7007184"/>
            <a:ext cx="6744741" cy="1315720"/>
            <a:chOff x="2110772" y="7897045"/>
            <a:chExt cx="6744741" cy="1315720"/>
          </a:xfrm>
        </p:grpSpPr>
        <p:sp>
          <p:nvSpPr>
            <p:cNvPr id="47" name="TextBox 31">
              <a:extLst>
                <a:ext uri="{FF2B5EF4-FFF2-40B4-BE49-F238E27FC236}">
                  <a16:creationId xmlns:a16="http://schemas.microsoft.com/office/drawing/2014/main" id="{67685A7A-24A1-7F29-94AE-914BB1B72C50}"/>
                </a:ext>
              </a:extLst>
            </p:cNvPr>
            <p:cNvSpPr txBox="1"/>
            <p:nvPr/>
          </p:nvSpPr>
          <p:spPr>
            <a:xfrm>
              <a:off x="2110772" y="7897045"/>
              <a:ext cx="6744741" cy="712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Nor Suhana Sulaiman</a:t>
              </a:r>
            </a:p>
          </p:txBody>
        </p:sp>
        <p:sp>
          <p:nvSpPr>
            <p:cNvPr id="48" name="TextBox 32">
              <a:extLst>
                <a:ext uri="{FF2B5EF4-FFF2-40B4-BE49-F238E27FC236}">
                  <a16:creationId xmlns:a16="http://schemas.microsoft.com/office/drawing/2014/main" id="{220BDB20-6774-F227-3A8E-C1438F14A971}"/>
                </a:ext>
              </a:extLst>
            </p:cNvPr>
            <p:cNvSpPr txBox="1"/>
            <p:nvPr/>
          </p:nvSpPr>
          <p:spPr>
            <a:xfrm>
              <a:off x="2903450" y="8566335"/>
              <a:ext cx="4998885" cy="646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>
                  <a:solidFill>
                    <a:srgbClr val="2A2E3A"/>
                  </a:solidFill>
                  <a:latin typeface="TT Hoves"/>
                  <a:ea typeface="TT Hoves"/>
                  <a:cs typeface="TT Hoves"/>
                  <a:sym typeface="TT Hoves"/>
                </a:rPr>
                <a:t>Deloitte PLT, Malaysia</a:t>
              </a:r>
            </a:p>
          </p:txBody>
        </p:sp>
      </p:grpSp>
      <p:sp>
        <p:nvSpPr>
          <p:cNvPr id="50" name="TextBox 30">
            <a:extLst>
              <a:ext uri="{FF2B5EF4-FFF2-40B4-BE49-F238E27FC236}">
                <a16:creationId xmlns:a16="http://schemas.microsoft.com/office/drawing/2014/main" id="{5885F60D-8E4C-DDA0-5A60-6904761C6316}"/>
              </a:ext>
            </a:extLst>
          </p:cNvPr>
          <p:cNvSpPr txBox="1"/>
          <p:nvPr/>
        </p:nvSpPr>
        <p:spPr>
          <a:xfrm>
            <a:off x="1618696" y="9708215"/>
            <a:ext cx="8457366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1483" y="-5565668"/>
            <a:ext cx="18439483" cy="18439483"/>
          </a:xfrm>
          <a:custGeom>
            <a:avLst/>
            <a:gdLst/>
            <a:ahLst/>
            <a:cxnLst/>
            <a:rect l="l" t="t" r="r" b="b"/>
            <a:pathLst>
              <a:path w="18439483" h="18439483">
                <a:moveTo>
                  <a:pt x="0" y="0"/>
                </a:moveTo>
                <a:lnTo>
                  <a:pt x="18439483" y="0"/>
                </a:lnTo>
                <a:lnTo>
                  <a:pt x="18439483" y="18439483"/>
                </a:lnTo>
                <a:lnTo>
                  <a:pt x="0" y="18439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886200" y="1895184"/>
            <a:ext cx="19539075" cy="8156629"/>
            <a:chOff x="0" y="0"/>
            <a:chExt cx="1673246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3246" cy="698500"/>
            </a:xfrm>
            <a:custGeom>
              <a:avLst/>
              <a:gdLst/>
              <a:ahLst/>
              <a:cxnLst/>
              <a:rect l="l" t="t" r="r" b="b"/>
              <a:pathLst>
                <a:path w="1673246" h="698500">
                  <a:moveTo>
                    <a:pt x="1673246" y="349250"/>
                  </a:moveTo>
                  <a:lnTo>
                    <a:pt x="1470046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70046" y="0"/>
                  </a:lnTo>
                  <a:lnTo>
                    <a:pt x="1673246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28575"/>
              <a:ext cx="1444646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4221" y="5455972"/>
            <a:ext cx="9987664" cy="103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0"/>
              </a:lnSpc>
            </a:pPr>
            <a:r>
              <a:rPr lang="en-US" sz="80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TERIMA KASIH</a:t>
            </a:r>
          </a:p>
        </p:txBody>
      </p:sp>
      <p:sp>
        <p:nvSpPr>
          <p:cNvPr id="9" name="Freeform 9"/>
          <p:cNvSpPr/>
          <p:nvPr/>
        </p:nvSpPr>
        <p:spPr>
          <a:xfrm>
            <a:off x="2475572" y="7985094"/>
            <a:ext cx="7315200" cy="4014216"/>
          </a:xfrm>
          <a:custGeom>
            <a:avLst/>
            <a:gdLst/>
            <a:ahLst/>
            <a:cxnLst/>
            <a:rect l="l" t="t" r="r" b="b"/>
            <a:pathLst>
              <a:path w="7315200" h="4014216">
                <a:moveTo>
                  <a:pt x="0" y="0"/>
                </a:moveTo>
                <a:lnTo>
                  <a:pt x="7315200" y="0"/>
                </a:lnTo>
                <a:lnTo>
                  <a:pt x="7315200" y="4014216"/>
                </a:lnTo>
                <a:lnTo>
                  <a:pt x="0" y="4014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073357" y="-2007108"/>
            <a:ext cx="7315200" cy="4014216"/>
          </a:xfrm>
          <a:custGeom>
            <a:avLst/>
            <a:gdLst/>
            <a:ahLst/>
            <a:cxnLst/>
            <a:rect l="l" t="t" r="r" b="b"/>
            <a:pathLst>
              <a:path w="7315200" h="4014216">
                <a:moveTo>
                  <a:pt x="0" y="0"/>
                </a:moveTo>
                <a:lnTo>
                  <a:pt x="7315200" y="0"/>
                </a:lnTo>
                <a:lnTo>
                  <a:pt x="7315200" y="4014216"/>
                </a:lnTo>
                <a:lnTo>
                  <a:pt x="0" y="4014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0EDF43-88D0-8CB2-B0B4-C4A1BA11CC7F}"/>
              </a:ext>
            </a:extLst>
          </p:cNvPr>
          <p:cNvGrpSpPr/>
          <p:nvPr/>
        </p:nvGrpSpPr>
        <p:grpSpPr>
          <a:xfrm>
            <a:off x="9790772" y="1837481"/>
            <a:ext cx="9552502" cy="8272036"/>
            <a:chOff x="9390150" y="1857777"/>
            <a:chExt cx="9552502" cy="8272036"/>
          </a:xfrm>
        </p:grpSpPr>
        <p:grpSp>
          <p:nvGrpSpPr>
            <p:cNvPr id="7" name="Group 7"/>
            <p:cNvGrpSpPr/>
            <p:nvPr/>
          </p:nvGrpSpPr>
          <p:grpSpPr>
            <a:xfrm>
              <a:off x="9390150" y="1857777"/>
              <a:ext cx="9552502" cy="8272036"/>
              <a:chOff x="0" y="0"/>
              <a:chExt cx="4282440" cy="3708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7739" b="-7739"/>
                </a:stretch>
              </a:blipFill>
            </p:spPr>
          </p:sp>
        </p:grp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D2E46AB0-FA26-85AD-EA7A-D6DA71847B21}"/>
                </a:ext>
              </a:extLst>
            </p:cNvPr>
            <p:cNvSpPr/>
            <p:nvPr/>
          </p:nvSpPr>
          <p:spPr>
            <a:xfrm>
              <a:off x="12420600" y="4196338"/>
              <a:ext cx="3525077" cy="3156962"/>
            </a:xfrm>
            <a:prstGeom prst="flowChartConnector">
              <a:avLst/>
            </a:prstGeom>
            <a:gradFill flip="none" rotWithShape="1">
              <a:gsLst>
                <a:gs pos="45000">
                  <a:schemeClr val="accent6">
                    <a:lumMod val="60000"/>
                    <a:lumOff val="40000"/>
                  </a:schemeClr>
                </a:gs>
                <a:gs pos="69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551850" y="9390002"/>
            <a:ext cx="521037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2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B247BE17-C532-5DB8-3071-6F2D0A52F5F6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24994B1F-21E6-FA5E-6C35-75E9012986C0}"/>
              </a:ext>
            </a:extLst>
          </p:cNvPr>
          <p:cNvGrpSpPr/>
          <p:nvPr/>
        </p:nvGrpSpPr>
        <p:grpSpPr>
          <a:xfrm>
            <a:off x="-1" y="375066"/>
            <a:ext cx="12527280" cy="1246496"/>
            <a:chOff x="0" y="0"/>
            <a:chExt cx="11352116" cy="1661994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C4597E5-A164-5250-2375-EA08B47C6318}"/>
                </a:ext>
              </a:extLst>
            </p:cNvPr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21" name="TextBox 8">
            <a:extLst>
              <a:ext uri="{FF2B5EF4-FFF2-40B4-BE49-F238E27FC236}">
                <a16:creationId xmlns:a16="http://schemas.microsoft.com/office/drawing/2014/main" id="{15E6C7F0-CF9A-358F-E093-15450BE1C739}"/>
              </a:ext>
            </a:extLst>
          </p:cNvPr>
          <p:cNvSpPr txBox="1"/>
          <p:nvPr/>
        </p:nvSpPr>
        <p:spPr>
          <a:xfrm>
            <a:off x="353650" y="493827"/>
            <a:ext cx="1160952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Importance of Financial Data and Accountant’s Role in an Organisation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1ED347D1-604E-F892-45CD-289E94467B79}"/>
              </a:ext>
            </a:extLst>
          </p:cNvPr>
          <p:cNvGrpSpPr/>
          <p:nvPr/>
        </p:nvGrpSpPr>
        <p:grpSpPr>
          <a:xfrm>
            <a:off x="12153462" y="351092"/>
            <a:ext cx="1270470" cy="1270470"/>
            <a:chOff x="0" y="0"/>
            <a:chExt cx="1693959" cy="1693959"/>
          </a:xfrm>
        </p:grpSpPr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id="{FCEBAEFC-61D7-133C-B49E-83742F8CB0E6}"/>
                </a:ext>
              </a:extLst>
            </p:cNvPr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15739A47-E3D0-69A1-4317-648EDFB973B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</p:sp>
        </p:grp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EDB44B61-3727-DD3F-A328-09F3A2E6E723}"/>
                </a:ext>
              </a:extLst>
            </p:cNvPr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E1416AD3-6985-9310-0F20-1BA2DD948A37}"/>
                  </a:ext>
                </a:extLst>
              </p:cNvPr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28" name="TextBox 16">
                <a:extLst>
                  <a:ext uri="{FF2B5EF4-FFF2-40B4-BE49-F238E27FC236}">
                    <a16:creationId xmlns:a16="http://schemas.microsoft.com/office/drawing/2014/main" id="{3055A7DD-51A7-557C-54B0-F6FA7002753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E0187521-4199-657F-D9F0-56F2B1EC4335}"/>
                </a:ext>
              </a:extLst>
            </p:cNvPr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A90ED41E-17AB-B3A2-CBA2-F9322933212C}"/>
              </a:ext>
            </a:extLst>
          </p:cNvPr>
          <p:cNvSpPr/>
          <p:nvPr/>
        </p:nvSpPr>
        <p:spPr>
          <a:xfrm>
            <a:off x="12614266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D68121-79DB-90F4-E785-9A6ADB262FD1}"/>
              </a:ext>
            </a:extLst>
          </p:cNvPr>
          <p:cNvSpPr/>
          <p:nvPr/>
        </p:nvSpPr>
        <p:spPr bwMode="gray">
          <a:xfrm>
            <a:off x="8991600" y="3092071"/>
            <a:ext cx="6400800" cy="137160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n-SG" sz="2400" dirty="0">
                <a:latin typeface="Futura" panose="020B0604020202020204" charset="0"/>
                <a:cs typeface="Calibri Light" panose="020F0302020204030204" pitchFamily="34" charset="0"/>
              </a:rPr>
              <a:t>Financial data is the </a:t>
            </a:r>
            <a:r>
              <a:rPr lang="en-SG" sz="2400" b="1" dirty="0">
                <a:latin typeface="Futura" panose="020B0604020202020204" charset="0"/>
                <a:cs typeface="Calibri Light" panose="020F0302020204030204" pitchFamily="34" charset="0"/>
              </a:rPr>
              <a:t>primary basis of engagement </a:t>
            </a:r>
            <a:r>
              <a:rPr lang="en-SG" sz="2400" dirty="0">
                <a:latin typeface="Futura" panose="020B0604020202020204" charset="0"/>
                <a:cs typeface="Calibri Light" panose="020F0302020204030204" pitchFamily="34" charset="0"/>
              </a:rPr>
              <a:t>with internal and external stakeholders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0C8ECA-1DD2-31C3-AEC0-EE7DE5B0AE8F}"/>
              </a:ext>
            </a:extLst>
          </p:cNvPr>
          <p:cNvSpPr/>
          <p:nvPr/>
        </p:nvSpPr>
        <p:spPr bwMode="gray">
          <a:xfrm>
            <a:off x="8991600" y="4592392"/>
            <a:ext cx="6400800" cy="137160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lvl="0" algn="ctr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n-SG" sz="2400" dirty="0">
                <a:latin typeface="Futura" panose="020B0604020202020204" charset="0"/>
                <a:cs typeface="Calibri Light" panose="020F0302020204030204" pitchFamily="34" charset="0"/>
              </a:rPr>
              <a:t>Accountants use financial data to get the </a:t>
            </a:r>
            <a:r>
              <a:rPr lang="en-SG" sz="2400" b="1" dirty="0">
                <a:latin typeface="Futura" panose="020B0604020202020204" charset="0"/>
                <a:cs typeface="Calibri Light" panose="020F0302020204030204" pitchFamily="34" charset="0"/>
              </a:rPr>
              <a:t>C-suite aligned on strategy, engage investors, and collaborate </a:t>
            </a:r>
            <a:r>
              <a:rPr lang="en-SG" sz="2400" dirty="0">
                <a:latin typeface="Futura" panose="020B0604020202020204" charset="0"/>
                <a:cs typeface="Calibri Light" panose="020F0302020204030204" pitchFamily="34" charset="0"/>
              </a:rPr>
              <a:t>with supply chain partners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BA9469-7C43-3BFD-1862-104410A28C9C}"/>
              </a:ext>
            </a:extLst>
          </p:cNvPr>
          <p:cNvSpPr/>
          <p:nvPr/>
        </p:nvSpPr>
        <p:spPr bwMode="gray">
          <a:xfrm>
            <a:off x="8991600" y="6116398"/>
            <a:ext cx="6400800" cy="137160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lvl="0" algn="ctr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n-SG" sz="2400" dirty="0">
                <a:latin typeface="Futura" panose="020B0604020202020204" charset="0"/>
                <a:cs typeface="Calibri Light" panose="020F0302020204030204" pitchFamily="34" charset="0"/>
              </a:rPr>
              <a:t>Accountants improvise data processes to support business units in making </a:t>
            </a:r>
            <a:r>
              <a:rPr lang="en-SG" sz="2400" b="1" dirty="0">
                <a:latin typeface="Futura" panose="020B0604020202020204" charset="0"/>
                <a:cs typeface="Calibri Light" panose="020F0302020204030204" pitchFamily="34" charset="0"/>
              </a:rPr>
              <a:t>financial forecasts </a:t>
            </a:r>
            <a:r>
              <a:rPr lang="en-SG" sz="2400" dirty="0">
                <a:latin typeface="Futura" panose="020B0604020202020204" charset="0"/>
                <a:cs typeface="Calibri Light" panose="020F0302020204030204" pitchFamily="34" charset="0"/>
              </a:rPr>
              <a:t>and </a:t>
            </a:r>
            <a:r>
              <a:rPr lang="en-SG" sz="2400" b="1" dirty="0">
                <a:latin typeface="Futura" panose="020B0604020202020204" charset="0"/>
                <a:cs typeface="Calibri Light" panose="020F0302020204030204" pitchFamily="34" charset="0"/>
              </a:rPr>
              <a:t>strategic decisions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3F5C8-5260-6CE2-79C9-55A0B772BF47}"/>
              </a:ext>
            </a:extLst>
          </p:cNvPr>
          <p:cNvSpPr/>
          <p:nvPr/>
        </p:nvSpPr>
        <p:spPr bwMode="gray">
          <a:xfrm>
            <a:off x="8991599" y="7640404"/>
            <a:ext cx="6400800" cy="137160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lvl="0" algn="ctr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n-SG" sz="2400" dirty="0">
                <a:latin typeface="Futura" panose="020B0604020202020204" charset="0"/>
                <a:cs typeface="Calibri Light" panose="020F0302020204030204" pitchFamily="34" charset="0"/>
              </a:rPr>
              <a:t>Timely and accurate data from business units ensures </a:t>
            </a:r>
            <a:r>
              <a:rPr lang="en-SG" sz="2400" b="1" dirty="0">
                <a:latin typeface="Futura" panose="020B0604020202020204" charset="0"/>
                <a:cs typeface="Calibri Light" panose="020F0302020204030204" pitchFamily="34" charset="0"/>
              </a:rPr>
              <a:t>dynamic </a:t>
            </a:r>
            <a:r>
              <a:rPr lang="en-SG" sz="2400" dirty="0">
                <a:latin typeface="Futura" panose="020B0604020202020204" charset="0"/>
                <a:cs typeface="Calibri Light" panose="020F0302020204030204" pitchFamily="34" charset="0"/>
              </a:rPr>
              <a:t>and </a:t>
            </a:r>
            <a:r>
              <a:rPr lang="en-SG" sz="2400" b="1" dirty="0">
                <a:latin typeface="Futura" panose="020B0604020202020204" charset="0"/>
                <a:cs typeface="Calibri Light" panose="020F0302020204030204" pitchFamily="34" charset="0"/>
              </a:rPr>
              <a:t>adaptable </a:t>
            </a:r>
            <a:r>
              <a:rPr lang="en-SG" sz="2400" dirty="0">
                <a:latin typeface="Futura" panose="020B0604020202020204" charset="0"/>
                <a:cs typeface="Calibri Light" panose="020F0302020204030204" pitchFamily="34" charset="0"/>
              </a:rPr>
              <a:t>execution of proactive decision-making</a:t>
            </a:r>
            <a:endParaRPr lang="en-US" altLang="en-US" sz="2400" dirty="0">
              <a:latin typeface="Futura" panose="020B0604020202020204" charset="0"/>
              <a:cs typeface="Calibri Light" panose="020F03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0226F7-18F9-5BBF-10A5-9931287312AC}"/>
              </a:ext>
            </a:extLst>
          </p:cNvPr>
          <p:cNvSpPr/>
          <p:nvPr/>
        </p:nvSpPr>
        <p:spPr bwMode="gray">
          <a:xfrm>
            <a:off x="8077200" y="2997808"/>
            <a:ext cx="115746" cy="6309360"/>
          </a:xfrm>
          <a:prstGeom prst="rect">
            <a:avLst/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2400" b="1">
              <a:latin typeface="Futura" panose="020B0604020202020204" charset="0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6728FF9-0448-BC57-382E-9BABB28DC92B}"/>
              </a:ext>
            </a:extLst>
          </p:cNvPr>
          <p:cNvSpPr/>
          <p:nvPr/>
        </p:nvSpPr>
        <p:spPr bwMode="gray">
          <a:xfrm rot="5400000">
            <a:off x="5278192" y="5844540"/>
            <a:ext cx="6675120" cy="457200"/>
          </a:xfrm>
          <a:prstGeom prst="triangle">
            <a:avLst/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2400" b="1">
              <a:latin typeface="Futura" panose="020B060402020202020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1EFC34-8EA2-CA5A-73CC-517977CE65C7}"/>
              </a:ext>
            </a:extLst>
          </p:cNvPr>
          <p:cNvSpPr txBox="1"/>
          <p:nvPr/>
        </p:nvSpPr>
        <p:spPr>
          <a:xfrm>
            <a:off x="406037" y="2307440"/>
            <a:ext cx="7211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>
                <a:solidFill>
                  <a:srgbClr val="002060"/>
                </a:solidFill>
                <a:latin typeface="Futura" panose="020B0604020202020204" charset="0"/>
                <a:cs typeface="Calibri Light" panose="020F0302020204030204" pitchFamily="34" charset="0"/>
              </a:rPr>
              <a:t>Deloitte SEA CFO Survey 2024: Key Highlights</a:t>
            </a:r>
            <a:endParaRPr lang="en-SG" sz="2400" b="1" dirty="0">
              <a:solidFill>
                <a:srgbClr val="002060"/>
              </a:solidFill>
              <a:latin typeface="Futura" panose="020B0604020202020204" charset="0"/>
              <a:cs typeface="Calibri Light" panose="020F03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43D6B7-82AC-500F-57FC-ADF639A7A457}"/>
              </a:ext>
            </a:extLst>
          </p:cNvPr>
          <p:cNvSpPr txBox="1"/>
          <p:nvPr/>
        </p:nvSpPr>
        <p:spPr>
          <a:xfrm>
            <a:off x="1508760" y="4610100"/>
            <a:ext cx="54971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effectLst/>
                <a:latin typeface="Futura" panose="020B0604020202020204" charset="0"/>
                <a:cs typeface="Calibri Light" panose="020F0302020204030204" pitchFamily="34" charset="0"/>
              </a:rPr>
              <a:t>Top 3 actions to transform capabilities</a:t>
            </a:r>
          </a:p>
          <a:p>
            <a:pPr algn="ctr"/>
            <a:r>
              <a:rPr lang="en-US" sz="2400" i="1">
                <a:latin typeface="Futura" panose="020B0604020202020204" charset="0"/>
                <a:cs typeface="Calibri Light" panose="020F0302020204030204" pitchFamily="34" charset="0"/>
              </a:rPr>
              <a:t>A</a:t>
            </a:r>
            <a:r>
              <a:rPr lang="en-US" sz="2400" b="0" i="1">
                <a:effectLst/>
                <a:latin typeface="Futura" panose="020B0604020202020204" charset="0"/>
                <a:cs typeface="Calibri Light" panose="020F0302020204030204" pitchFamily="34" charset="0"/>
              </a:rPr>
              <a:t>dopting technology automation, </a:t>
            </a:r>
            <a:r>
              <a:rPr lang="en-US" sz="2400" i="1">
                <a:latin typeface="Futura" panose="020B0604020202020204" charset="0"/>
                <a:cs typeface="Calibri Light" panose="020F0302020204030204" pitchFamily="34" charset="0"/>
              </a:rPr>
              <a:t>followed by </a:t>
            </a:r>
            <a:r>
              <a:rPr lang="en-US" sz="2400" b="0" i="1">
                <a:effectLst/>
                <a:latin typeface="Futura" panose="020B0604020202020204" charset="0"/>
                <a:cs typeface="Calibri Light" panose="020F0302020204030204" pitchFamily="34" charset="0"/>
              </a:rPr>
              <a:t>developing stronger predictive capabilities (59%), 46% conducting capability training for finance and accounting talent </a:t>
            </a:r>
            <a:endParaRPr lang="en-US" sz="2400" b="0" i="0">
              <a:effectLst/>
              <a:latin typeface="Futura" panose="020B0604020202020204" charset="0"/>
              <a:cs typeface="Calibri Light" panose="020F0302020204030204" pitchFamily="34" charset="0"/>
            </a:endParaRPr>
          </a:p>
        </p:txBody>
      </p:sp>
      <p:sp>
        <p:nvSpPr>
          <p:cNvPr id="39" name="Decagon 38">
            <a:extLst>
              <a:ext uri="{FF2B5EF4-FFF2-40B4-BE49-F238E27FC236}">
                <a16:creationId xmlns:a16="http://schemas.microsoft.com/office/drawing/2014/main" id="{FF2D3140-56D1-0AF2-8717-61D91C1F5318}"/>
              </a:ext>
            </a:extLst>
          </p:cNvPr>
          <p:cNvSpPr/>
          <p:nvPr/>
        </p:nvSpPr>
        <p:spPr bwMode="gray">
          <a:xfrm>
            <a:off x="228600" y="3183511"/>
            <a:ext cx="1280160" cy="1188720"/>
          </a:xfrm>
          <a:prstGeom prst="decagon">
            <a:avLst/>
          </a:prstGeom>
          <a:solidFill>
            <a:schemeClr val="tx1">
              <a:lumMod val="65000"/>
              <a:lumOff val="3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SG" sz="2400" b="1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80%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" panose="020B0604020202020204" charset="0"/>
              <a:cs typeface="Calibri Light" panose="020F03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27F767-D2D0-9DA1-F2BE-C70EDB6A46AE}"/>
              </a:ext>
            </a:extLst>
          </p:cNvPr>
          <p:cNvSpPr txBox="1"/>
          <p:nvPr/>
        </p:nvSpPr>
        <p:spPr>
          <a:xfrm>
            <a:off x="1526073" y="2781300"/>
            <a:ext cx="6490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effectLst/>
                <a:latin typeface="Futura" panose="020B0604020202020204" charset="0"/>
                <a:cs typeface="Calibri Light" panose="020F0302020204030204" pitchFamily="34" charset="0"/>
              </a:rPr>
              <a:t>Top 3 external risk</a:t>
            </a:r>
          </a:p>
          <a:p>
            <a:pPr algn="ctr"/>
            <a:r>
              <a:rPr lang="en-US" sz="2400" b="0" i="1" dirty="0">
                <a:effectLst/>
                <a:latin typeface="Futura" panose="020B0604020202020204" charset="0"/>
                <a:cs typeface="Calibri Light" panose="020F0302020204030204" pitchFamily="34" charset="0"/>
              </a:rPr>
              <a:t>Global economic slowdown as their top external risk, followed by geopolitical issues (63%) and national economic slowdown (41%)</a:t>
            </a:r>
            <a:endParaRPr lang="en-US" sz="2400" b="0" i="0" dirty="0">
              <a:effectLst/>
              <a:latin typeface="Futura" panose="020B0604020202020204" charset="0"/>
              <a:cs typeface="Calibri Light" panose="020F0302020204030204" pitchFamily="34" charset="0"/>
            </a:endParaRPr>
          </a:p>
        </p:txBody>
      </p:sp>
      <p:sp>
        <p:nvSpPr>
          <p:cNvPr id="41" name="Decagon 40">
            <a:extLst>
              <a:ext uri="{FF2B5EF4-FFF2-40B4-BE49-F238E27FC236}">
                <a16:creationId xmlns:a16="http://schemas.microsoft.com/office/drawing/2014/main" id="{44E6687B-4E22-AE6D-7790-5F111B859FAE}"/>
              </a:ext>
            </a:extLst>
          </p:cNvPr>
          <p:cNvSpPr/>
          <p:nvPr/>
        </p:nvSpPr>
        <p:spPr bwMode="gray">
          <a:xfrm>
            <a:off x="261198" y="5190098"/>
            <a:ext cx="1280160" cy="1188720"/>
          </a:xfrm>
          <a:prstGeom prst="decagon">
            <a:avLst/>
          </a:prstGeom>
          <a:solidFill>
            <a:schemeClr val="tx1">
              <a:lumMod val="65000"/>
              <a:lumOff val="3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SG" sz="2400" b="1" dirty="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74%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" panose="020B0604020202020204" charset="0"/>
              <a:cs typeface="Calibri Light" panose="020F03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986CD9-B739-B8FB-E4E2-EBB9249F80D5}"/>
              </a:ext>
            </a:extLst>
          </p:cNvPr>
          <p:cNvSpPr txBox="1"/>
          <p:nvPr/>
        </p:nvSpPr>
        <p:spPr>
          <a:xfrm>
            <a:off x="1641881" y="7243280"/>
            <a:ext cx="57342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Futura" panose="020B0604020202020204" charset="0"/>
                <a:cs typeface="Calibri Light" panose="020F0302020204030204" pitchFamily="34" charset="0"/>
              </a:rPr>
              <a:t>Top 3 technology enablers</a:t>
            </a:r>
            <a:endParaRPr lang="en-US" sz="2400" b="1" i="1">
              <a:effectLst/>
              <a:latin typeface="Futura" panose="020B0604020202020204" charset="0"/>
              <a:cs typeface="Calibri Light" panose="020F0302020204030204" pitchFamily="34" charset="0"/>
            </a:endParaRPr>
          </a:p>
          <a:p>
            <a:pPr algn="ctr"/>
            <a:r>
              <a:rPr lang="en-US" sz="2400" b="0" i="1">
                <a:effectLst/>
                <a:latin typeface="Futura" panose="020B0604020202020204" charset="0"/>
                <a:cs typeface="Calibri Light" panose="020F0302020204030204" pitchFamily="34" charset="0"/>
              </a:rPr>
              <a:t>Electronic invoicing, followed by Robotic Process Automation (63%) and Intelligent documentation identification and electronic archives (57%)</a:t>
            </a:r>
            <a:endParaRPr lang="en-US" sz="2400" b="0" i="0">
              <a:effectLst/>
              <a:latin typeface="Futura" panose="020B0604020202020204" charset="0"/>
              <a:cs typeface="Calibri Light" panose="020F0302020204030204" pitchFamily="34" charset="0"/>
            </a:endParaRPr>
          </a:p>
        </p:txBody>
      </p:sp>
      <p:sp>
        <p:nvSpPr>
          <p:cNvPr id="43" name="Decagon 42">
            <a:extLst>
              <a:ext uri="{FF2B5EF4-FFF2-40B4-BE49-F238E27FC236}">
                <a16:creationId xmlns:a16="http://schemas.microsoft.com/office/drawing/2014/main" id="{9C525336-3347-185A-0297-B7048C6A8710}"/>
              </a:ext>
            </a:extLst>
          </p:cNvPr>
          <p:cNvSpPr/>
          <p:nvPr/>
        </p:nvSpPr>
        <p:spPr bwMode="gray">
          <a:xfrm>
            <a:off x="250376" y="7254889"/>
            <a:ext cx="1280160" cy="1188720"/>
          </a:xfrm>
          <a:prstGeom prst="decagon">
            <a:avLst/>
          </a:prstGeom>
          <a:solidFill>
            <a:schemeClr val="tx1">
              <a:lumMod val="65000"/>
              <a:lumOff val="3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SG" sz="2400" b="1" dirty="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74%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" panose="020B060402020202020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B0583-0222-2B20-EC47-939A0B6A4FC0}"/>
              </a:ext>
            </a:extLst>
          </p:cNvPr>
          <p:cNvSpPr txBox="1"/>
          <p:nvPr/>
        </p:nvSpPr>
        <p:spPr>
          <a:xfrm>
            <a:off x="353650" y="9410700"/>
            <a:ext cx="7662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Figures do not add up to 100% as respondents were allowed to select more than one option.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8FCAC166-824C-A23B-FE90-135BF0FAE6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7380" y="53796"/>
            <a:ext cx="2641946" cy="2642740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8A296F-50FB-7601-F16E-F5752562250D}"/>
              </a:ext>
            </a:extLst>
          </p:cNvPr>
          <p:cNvSpPr txBox="1">
            <a:spLocks/>
          </p:cNvSpPr>
          <p:nvPr/>
        </p:nvSpPr>
        <p:spPr>
          <a:xfrm>
            <a:off x="13467774" y="1637188"/>
            <a:ext cx="2175045" cy="4185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/>
              <a:t>Scan the QR code</a:t>
            </a:r>
            <a:br>
              <a:rPr lang="en-SG" sz="2400" dirty="0"/>
            </a:br>
            <a:r>
              <a:rPr lang="en-SG" sz="2400" dirty="0"/>
              <a:t>and download our</a:t>
            </a:r>
            <a:br>
              <a:rPr lang="en-SG" sz="2400" dirty="0"/>
            </a:br>
            <a:r>
              <a:rPr lang="en-SG" sz="2400" dirty="0"/>
              <a:t>report today!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/>
      <p:bldP spid="41" grpId="0" animBg="1"/>
      <p:bldP spid="42" grpId="0"/>
      <p:bldP spid="4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551850" y="9390002"/>
            <a:ext cx="52103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3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B247BE17-C532-5DB8-3071-6F2D0A52F5F6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24994B1F-21E6-FA5E-6C35-75E9012986C0}"/>
              </a:ext>
            </a:extLst>
          </p:cNvPr>
          <p:cNvGrpSpPr/>
          <p:nvPr/>
        </p:nvGrpSpPr>
        <p:grpSpPr>
          <a:xfrm>
            <a:off x="-1" y="375066"/>
            <a:ext cx="12527280" cy="1246496"/>
            <a:chOff x="0" y="0"/>
            <a:chExt cx="11352116" cy="1661994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C4597E5-A164-5250-2375-EA08B47C6318}"/>
                </a:ext>
              </a:extLst>
            </p:cNvPr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21" name="TextBox 8">
            <a:extLst>
              <a:ext uri="{FF2B5EF4-FFF2-40B4-BE49-F238E27FC236}">
                <a16:creationId xmlns:a16="http://schemas.microsoft.com/office/drawing/2014/main" id="{15E6C7F0-CF9A-358F-E093-15450BE1C739}"/>
              </a:ext>
            </a:extLst>
          </p:cNvPr>
          <p:cNvSpPr txBox="1"/>
          <p:nvPr/>
        </p:nvSpPr>
        <p:spPr>
          <a:xfrm>
            <a:off x="353650" y="493827"/>
            <a:ext cx="11699349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Private Sector: Evolution of Financial Data and Finance Department Over the Decade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1ED347D1-604E-F892-45CD-289E94467B79}"/>
              </a:ext>
            </a:extLst>
          </p:cNvPr>
          <p:cNvGrpSpPr/>
          <p:nvPr/>
        </p:nvGrpSpPr>
        <p:grpSpPr>
          <a:xfrm>
            <a:off x="12015230" y="351092"/>
            <a:ext cx="1270470" cy="1270470"/>
            <a:chOff x="0" y="0"/>
            <a:chExt cx="1693959" cy="1693959"/>
          </a:xfrm>
        </p:grpSpPr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id="{FCEBAEFC-61D7-133C-B49E-83742F8CB0E6}"/>
                </a:ext>
              </a:extLst>
            </p:cNvPr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15739A47-E3D0-69A1-4317-648EDFB973B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</p:sp>
        </p:grp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EDB44B61-3727-DD3F-A328-09F3A2E6E723}"/>
                </a:ext>
              </a:extLst>
            </p:cNvPr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E1416AD3-6985-9310-0F20-1BA2DD948A37}"/>
                  </a:ext>
                </a:extLst>
              </p:cNvPr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28" name="TextBox 16">
                <a:extLst>
                  <a:ext uri="{FF2B5EF4-FFF2-40B4-BE49-F238E27FC236}">
                    <a16:creationId xmlns:a16="http://schemas.microsoft.com/office/drawing/2014/main" id="{3055A7DD-51A7-557C-54B0-F6FA7002753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E0187521-4199-657F-D9F0-56F2B1EC4335}"/>
                </a:ext>
              </a:extLst>
            </p:cNvPr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A90ED41E-17AB-B3A2-CBA2-F9322933212C}"/>
              </a:ext>
            </a:extLst>
          </p:cNvPr>
          <p:cNvSpPr/>
          <p:nvPr/>
        </p:nvSpPr>
        <p:spPr>
          <a:xfrm>
            <a:off x="12476034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7C75A1-048A-D349-30FB-156F744177AF}"/>
              </a:ext>
            </a:extLst>
          </p:cNvPr>
          <p:cNvSpPr/>
          <p:nvPr/>
        </p:nvSpPr>
        <p:spPr bwMode="gray">
          <a:xfrm>
            <a:off x="3393577" y="3134142"/>
            <a:ext cx="3840480" cy="4447757"/>
          </a:xfrm>
          <a:prstGeom prst="roundRect">
            <a:avLst>
              <a:gd name="adj" fmla="val 5801"/>
            </a:avLst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182880" tIns="274320" rIns="182880" b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SG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B08D4-ED30-6A8D-8641-72CCC956EB7C}"/>
              </a:ext>
            </a:extLst>
          </p:cNvPr>
          <p:cNvSpPr/>
          <p:nvPr/>
        </p:nvSpPr>
        <p:spPr>
          <a:xfrm>
            <a:off x="1047712" y="3167316"/>
            <a:ext cx="145538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>
                <a:latin typeface="Futura" panose="020B0604020202020204" charset="0"/>
                <a:cs typeface="Calibri Light" panose="020F0302020204030204" pitchFamily="34" charset="0"/>
              </a:rPr>
              <a:t>Increased reporting needs</a:t>
            </a:r>
            <a:endParaRPr lang="en-US" sz="2400">
              <a:latin typeface="Futura" panose="020B060402020202020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4D2028-9701-18C2-41A2-1E3CCC441227}"/>
              </a:ext>
            </a:extLst>
          </p:cNvPr>
          <p:cNvSpPr/>
          <p:nvPr/>
        </p:nvSpPr>
        <p:spPr bwMode="gray">
          <a:xfrm>
            <a:off x="3464918" y="3254915"/>
            <a:ext cx="3651795" cy="778696"/>
          </a:xfrm>
          <a:prstGeom prst="rect">
            <a:avLst/>
          </a:prstGeom>
          <a:ln>
            <a:solidFill>
              <a:schemeClr val="accent4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GB" sz="2400" b="1">
                <a:solidFill>
                  <a:schemeClr val="tx1"/>
                </a:solidFill>
                <a:latin typeface="Futura" panose="020B0604020202020204" charset="0"/>
                <a:cs typeface="Calibri Light" panose="020F0302020204030204" pitchFamily="34" charset="0"/>
              </a:rPr>
              <a:t>Evolving demands</a:t>
            </a:r>
          </a:p>
        </p:txBody>
      </p:sp>
      <p:sp>
        <p:nvSpPr>
          <p:cNvPr id="7" name="Donut 29">
            <a:extLst>
              <a:ext uri="{FF2B5EF4-FFF2-40B4-BE49-F238E27FC236}">
                <a16:creationId xmlns:a16="http://schemas.microsoft.com/office/drawing/2014/main" id="{D8958A49-B43B-0A0A-2305-4E97875B761D}"/>
              </a:ext>
            </a:extLst>
          </p:cNvPr>
          <p:cNvSpPr/>
          <p:nvPr/>
        </p:nvSpPr>
        <p:spPr>
          <a:xfrm>
            <a:off x="422748" y="2396327"/>
            <a:ext cx="2834640" cy="2834640"/>
          </a:xfrm>
          <a:prstGeom prst="donut">
            <a:avLst>
              <a:gd name="adj" fmla="val 10860"/>
            </a:avLst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endParaRPr lang="en-US" sz="2400" err="1">
              <a:solidFill>
                <a:schemeClr val="tx1"/>
              </a:solidFill>
              <a:latin typeface="Futura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955E2-C000-BFF5-BB06-D312B89A8289}"/>
              </a:ext>
            </a:extLst>
          </p:cNvPr>
          <p:cNvSpPr txBox="1"/>
          <p:nvPr/>
        </p:nvSpPr>
        <p:spPr>
          <a:xfrm>
            <a:off x="3511514" y="4246758"/>
            <a:ext cx="3651286" cy="3631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Demand for </a:t>
            </a:r>
            <a:r>
              <a:rPr lang="en-US" sz="2400" b="1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detailed financial reports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Expectation that accountants are </a:t>
            </a:r>
            <a:r>
              <a:rPr lang="en-GB" sz="2400" b="1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forward looking 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Increased </a:t>
            </a:r>
            <a:r>
              <a:rPr lang="en-GB" sz="2400" b="1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time limitations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  <a:latin typeface="Futura" panose="020B0604020202020204" charset="0"/>
              <a:cs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  <a:latin typeface="Futura" panose="020B0604020202020204" charset="0"/>
              <a:cs typeface="Calibri Light" panose="020F0302020204030204" pitchFamily="34" charset="0"/>
            </a:endParaRPr>
          </a:p>
        </p:txBody>
      </p:sp>
      <p:sp>
        <p:nvSpPr>
          <p:cNvPr id="11" name="Freeform 364">
            <a:extLst>
              <a:ext uri="{FF2B5EF4-FFF2-40B4-BE49-F238E27FC236}">
                <a16:creationId xmlns:a16="http://schemas.microsoft.com/office/drawing/2014/main" id="{7EE73BF7-73DA-48C7-2813-3369C670E94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58200" y="7795260"/>
            <a:ext cx="1008799" cy="1005840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117 w 512"/>
              <a:gd name="T5" fmla="*/ 362 h 512"/>
              <a:gd name="T6" fmla="*/ 96 w 512"/>
              <a:gd name="T7" fmla="*/ 362 h 512"/>
              <a:gd name="T8" fmla="*/ 106 w 512"/>
              <a:gd name="T9" fmla="*/ 330 h 512"/>
              <a:gd name="T10" fmla="*/ 117 w 512"/>
              <a:gd name="T11" fmla="*/ 362 h 512"/>
              <a:gd name="T12" fmla="*/ 149 w 512"/>
              <a:gd name="T13" fmla="*/ 373 h 512"/>
              <a:gd name="T14" fmla="*/ 138 w 512"/>
              <a:gd name="T15" fmla="*/ 320 h 512"/>
              <a:gd name="T16" fmla="*/ 160 w 512"/>
              <a:gd name="T17" fmla="*/ 320 h 512"/>
              <a:gd name="T18" fmla="*/ 202 w 512"/>
              <a:gd name="T19" fmla="*/ 362 h 512"/>
              <a:gd name="T20" fmla="*/ 181 w 512"/>
              <a:gd name="T21" fmla="*/ 362 h 512"/>
              <a:gd name="T22" fmla="*/ 192 w 512"/>
              <a:gd name="T23" fmla="*/ 277 h 512"/>
              <a:gd name="T24" fmla="*/ 202 w 512"/>
              <a:gd name="T25" fmla="*/ 362 h 512"/>
              <a:gd name="T26" fmla="*/ 234 w 512"/>
              <a:gd name="T27" fmla="*/ 373 h 512"/>
              <a:gd name="T28" fmla="*/ 224 w 512"/>
              <a:gd name="T29" fmla="*/ 277 h 512"/>
              <a:gd name="T30" fmla="*/ 245 w 512"/>
              <a:gd name="T31" fmla="*/ 277 h 512"/>
              <a:gd name="T32" fmla="*/ 288 w 512"/>
              <a:gd name="T33" fmla="*/ 362 h 512"/>
              <a:gd name="T34" fmla="*/ 266 w 512"/>
              <a:gd name="T35" fmla="*/ 362 h 512"/>
              <a:gd name="T36" fmla="*/ 277 w 512"/>
              <a:gd name="T37" fmla="*/ 266 h 512"/>
              <a:gd name="T38" fmla="*/ 288 w 512"/>
              <a:gd name="T39" fmla="*/ 362 h 512"/>
              <a:gd name="T40" fmla="*/ 320 w 512"/>
              <a:gd name="T41" fmla="*/ 373 h 512"/>
              <a:gd name="T42" fmla="*/ 309 w 512"/>
              <a:gd name="T43" fmla="*/ 245 h 512"/>
              <a:gd name="T44" fmla="*/ 330 w 512"/>
              <a:gd name="T45" fmla="*/ 245 h 512"/>
              <a:gd name="T46" fmla="*/ 373 w 512"/>
              <a:gd name="T47" fmla="*/ 362 h 512"/>
              <a:gd name="T48" fmla="*/ 352 w 512"/>
              <a:gd name="T49" fmla="*/ 362 h 512"/>
              <a:gd name="T50" fmla="*/ 362 w 512"/>
              <a:gd name="T51" fmla="*/ 202 h 512"/>
              <a:gd name="T52" fmla="*/ 373 w 512"/>
              <a:gd name="T53" fmla="*/ 362 h 512"/>
              <a:gd name="T54" fmla="*/ 384 w 512"/>
              <a:gd name="T55" fmla="*/ 181 h 512"/>
              <a:gd name="T56" fmla="*/ 373 w 512"/>
              <a:gd name="T57" fmla="*/ 153 h 512"/>
              <a:gd name="T58" fmla="*/ 277 w 512"/>
              <a:gd name="T59" fmla="*/ 245 h 512"/>
              <a:gd name="T60" fmla="*/ 113 w 512"/>
              <a:gd name="T61" fmla="*/ 307 h 512"/>
              <a:gd name="T62" fmla="*/ 98 w 512"/>
              <a:gd name="T63" fmla="*/ 305 h 512"/>
              <a:gd name="T64" fmla="*/ 185 w 512"/>
              <a:gd name="T65" fmla="*/ 226 h 512"/>
              <a:gd name="T66" fmla="*/ 273 w 512"/>
              <a:gd name="T67" fmla="*/ 224 h 512"/>
              <a:gd name="T68" fmla="*/ 341 w 512"/>
              <a:gd name="T69" fmla="*/ 138 h 512"/>
              <a:gd name="T70" fmla="*/ 341 w 512"/>
              <a:gd name="T71" fmla="*/ 117 h 512"/>
              <a:gd name="T72" fmla="*/ 388 w 512"/>
              <a:gd name="T73" fmla="*/ 118 h 512"/>
              <a:gd name="T74" fmla="*/ 394 w 512"/>
              <a:gd name="T75" fmla="*/ 12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17" y="362"/>
                </a:moveTo>
                <a:cubicBezTo>
                  <a:pt x="117" y="368"/>
                  <a:pt x="112" y="373"/>
                  <a:pt x="106" y="373"/>
                </a:cubicBezTo>
                <a:cubicBezTo>
                  <a:pt x="100" y="373"/>
                  <a:pt x="96" y="368"/>
                  <a:pt x="96" y="362"/>
                </a:cubicBezTo>
                <a:cubicBezTo>
                  <a:pt x="96" y="341"/>
                  <a:pt x="96" y="341"/>
                  <a:pt x="96" y="341"/>
                </a:cubicBezTo>
                <a:cubicBezTo>
                  <a:pt x="96" y="335"/>
                  <a:pt x="100" y="330"/>
                  <a:pt x="106" y="330"/>
                </a:cubicBezTo>
                <a:cubicBezTo>
                  <a:pt x="112" y="330"/>
                  <a:pt x="117" y="335"/>
                  <a:pt x="117" y="341"/>
                </a:cubicBezTo>
                <a:lnTo>
                  <a:pt x="117" y="362"/>
                </a:lnTo>
                <a:close/>
                <a:moveTo>
                  <a:pt x="160" y="362"/>
                </a:moveTo>
                <a:cubicBezTo>
                  <a:pt x="160" y="368"/>
                  <a:pt x="155" y="373"/>
                  <a:pt x="149" y="373"/>
                </a:cubicBezTo>
                <a:cubicBezTo>
                  <a:pt x="143" y="373"/>
                  <a:pt x="138" y="368"/>
                  <a:pt x="138" y="362"/>
                </a:cubicBezTo>
                <a:cubicBezTo>
                  <a:pt x="138" y="320"/>
                  <a:pt x="138" y="320"/>
                  <a:pt x="138" y="320"/>
                </a:cubicBezTo>
                <a:cubicBezTo>
                  <a:pt x="138" y="314"/>
                  <a:pt x="143" y="309"/>
                  <a:pt x="149" y="309"/>
                </a:cubicBezTo>
                <a:cubicBezTo>
                  <a:pt x="155" y="309"/>
                  <a:pt x="160" y="314"/>
                  <a:pt x="160" y="320"/>
                </a:cubicBezTo>
                <a:lnTo>
                  <a:pt x="160" y="362"/>
                </a:lnTo>
                <a:close/>
                <a:moveTo>
                  <a:pt x="202" y="362"/>
                </a:moveTo>
                <a:cubicBezTo>
                  <a:pt x="202" y="368"/>
                  <a:pt x="198" y="373"/>
                  <a:pt x="192" y="373"/>
                </a:cubicBezTo>
                <a:cubicBezTo>
                  <a:pt x="186" y="373"/>
                  <a:pt x="181" y="368"/>
                  <a:pt x="181" y="362"/>
                </a:cubicBezTo>
                <a:cubicBezTo>
                  <a:pt x="181" y="288"/>
                  <a:pt x="181" y="288"/>
                  <a:pt x="181" y="288"/>
                </a:cubicBezTo>
                <a:cubicBezTo>
                  <a:pt x="181" y="282"/>
                  <a:pt x="186" y="277"/>
                  <a:pt x="192" y="277"/>
                </a:cubicBezTo>
                <a:cubicBezTo>
                  <a:pt x="198" y="277"/>
                  <a:pt x="202" y="282"/>
                  <a:pt x="202" y="288"/>
                </a:cubicBezTo>
                <a:lnTo>
                  <a:pt x="202" y="362"/>
                </a:lnTo>
                <a:close/>
                <a:moveTo>
                  <a:pt x="245" y="362"/>
                </a:moveTo>
                <a:cubicBezTo>
                  <a:pt x="245" y="368"/>
                  <a:pt x="240" y="373"/>
                  <a:pt x="234" y="373"/>
                </a:cubicBezTo>
                <a:cubicBezTo>
                  <a:pt x="228" y="373"/>
                  <a:pt x="224" y="368"/>
                  <a:pt x="224" y="362"/>
                </a:cubicBezTo>
                <a:cubicBezTo>
                  <a:pt x="224" y="277"/>
                  <a:pt x="224" y="277"/>
                  <a:pt x="224" y="277"/>
                </a:cubicBezTo>
                <a:cubicBezTo>
                  <a:pt x="224" y="271"/>
                  <a:pt x="228" y="266"/>
                  <a:pt x="234" y="266"/>
                </a:cubicBezTo>
                <a:cubicBezTo>
                  <a:pt x="240" y="266"/>
                  <a:pt x="245" y="271"/>
                  <a:pt x="245" y="277"/>
                </a:cubicBezTo>
                <a:lnTo>
                  <a:pt x="245" y="362"/>
                </a:lnTo>
                <a:close/>
                <a:moveTo>
                  <a:pt x="288" y="362"/>
                </a:moveTo>
                <a:cubicBezTo>
                  <a:pt x="288" y="368"/>
                  <a:pt x="283" y="373"/>
                  <a:pt x="277" y="373"/>
                </a:cubicBezTo>
                <a:cubicBezTo>
                  <a:pt x="271" y="373"/>
                  <a:pt x="266" y="368"/>
                  <a:pt x="266" y="362"/>
                </a:cubicBezTo>
                <a:cubicBezTo>
                  <a:pt x="266" y="277"/>
                  <a:pt x="266" y="277"/>
                  <a:pt x="266" y="277"/>
                </a:cubicBezTo>
                <a:cubicBezTo>
                  <a:pt x="266" y="271"/>
                  <a:pt x="271" y="266"/>
                  <a:pt x="277" y="266"/>
                </a:cubicBezTo>
                <a:cubicBezTo>
                  <a:pt x="283" y="266"/>
                  <a:pt x="288" y="271"/>
                  <a:pt x="288" y="277"/>
                </a:cubicBezTo>
                <a:lnTo>
                  <a:pt x="288" y="362"/>
                </a:lnTo>
                <a:close/>
                <a:moveTo>
                  <a:pt x="330" y="362"/>
                </a:moveTo>
                <a:cubicBezTo>
                  <a:pt x="330" y="368"/>
                  <a:pt x="326" y="373"/>
                  <a:pt x="320" y="373"/>
                </a:cubicBezTo>
                <a:cubicBezTo>
                  <a:pt x="314" y="373"/>
                  <a:pt x="309" y="368"/>
                  <a:pt x="309" y="362"/>
                </a:cubicBezTo>
                <a:cubicBezTo>
                  <a:pt x="309" y="245"/>
                  <a:pt x="309" y="245"/>
                  <a:pt x="309" y="245"/>
                </a:cubicBezTo>
                <a:cubicBezTo>
                  <a:pt x="309" y="239"/>
                  <a:pt x="314" y="234"/>
                  <a:pt x="320" y="234"/>
                </a:cubicBezTo>
                <a:cubicBezTo>
                  <a:pt x="326" y="234"/>
                  <a:pt x="330" y="239"/>
                  <a:pt x="330" y="245"/>
                </a:cubicBezTo>
                <a:lnTo>
                  <a:pt x="330" y="362"/>
                </a:lnTo>
                <a:close/>
                <a:moveTo>
                  <a:pt x="373" y="362"/>
                </a:moveTo>
                <a:cubicBezTo>
                  <a:pt x="373" y="368"/>
                  <a:pt x="368" y="373"/>
                  <a:pt x="362" y="373"/>
                </a:cubicBezTo>
                <a:cubicBezTo>
                  <a:pt x="356" y="373"/>
                  <a:pt x="352" y="368"/>
                  <a:pt x="352" y="362"/>
                </a:cubicBezTo>
                <a:cubicBezTo>
                  <a:pt x="352" y="213"/>
                  <a:pt x="352" y="213"/>
                  <a:pt x="352" y="213"/>
                </a:cubicBezTo>
                <a:cubicBezTo>
                  <a:pt x="352" y="207"/>
                  <a:pt x="356" y="202"/>
                  <a:pt x="362" y="202"/>
                </a:cubicBezTo>
                <a:cubicBezTo>
                  <a:pt x="368" y="202"/>
                  <a:pt x="373" y="207"/>
                  <a:pt x="373" y="213"/>
                </a:cubicBezTo>
                <a:lnTo>
                  <a:pt x="373" y="362"/>
                </a:lnTo>
                <a:close/>
                <a:moveTo>
                  <a:pt x="394" y="170"/>
                </a:moveTo>
                <a:cubicBezTo>
                  <a:pt x="394" y="176"/>
                  <a:pt x="390" y="181"/>
                  <a:pt x="384" y="181"/>
                </a:cubicBezTo>
                <a:cubicBezTo>
                  <a:pt x="378" y="181"/>
                  <a:pt x="373" y="176"/>
                  <a:pt x="373" y="170"/>
                </a:cubicBezTo>
                <a:cubicBezTo>
                  <a:pt x="373" y="153"/>
                  <a:pt x="373" y="153"/>
                  <a:pt x="373" y="153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3" y="244"/>
                  <a:pt x="280" y="245"/>
                  <a:pt x="277" y="245"/>
                </a:cubicBezTo>
                <a:cubicBezTo>
                  <a:pt x="195" y="245"/>
                  <a:pt x="195" y="245"/>
                  <a:pt x="195" y="245"/>
                </a:cubicBezTo>
                <a:cubicBezTo>
                  <a:pt x="113" y="307"/>
                  <a:pt x="113" y="307"/>
                  <a:pt x="113" y="307"/>
                </a:cubicBezTo>
                <a:cubicBezTo>
                  <a:pt x="111" y="308"/>
                  <a:pt x="109" y="309"/>
                  <a:pt x="106" y="309"/>
                </a:cubicBezTo>
                <a:cubicBezTo>
                  <a:pt x="103" y="309"/>
                  <a:pt x="100" y="308"/>
                  <a:pt x="98" y="305"/>
                </a:cubicBezTo>
                <a:cubicBezTo>
                  <a:pt x="94" y="300"/>
                  <a:pt x="95" y="293"/>
                  <a:pt x="100" y="290"/>
                </a:cubicBezTo>
                <a:cubicBezTo>
                  <a:pt x="185" y="226"/>
                  <a:pt x="185" y="226"/>
                  <a:pt x="185" y="226"/>
                </a:cubicBezTo>
                <a:cubicBezTo>
                  <a:pt x="187" y="224"/>
                  <a:pt x="189" y="224"/>
                  <a:pt x="192" y="224"/>
                </a:cubicBezTo>
                <a:cubicBezTo>
                  <a:pt x="273" y="224"/>
                  <a:pt x="273" y="224"/>
                  <a:pt x="273" y="224"/>
                </a:cubicBezTo>
                <a:cubicBezTo>
                  <a:pt x="358" y="138"/>
                  <a:pt x="358" y="138"/>
                  <a:pt x="358" y="138"/>
                </a:cubicBezTo>
                <a:cubicBezTo>
                  <a:pt x="341" y="138"/>
                  <a:pt x="341" y="138"/>
                  <a:pt x="341" y="138"/>
                </a:cubicBezTo>
                <a:cubicBezTo>
                  <a:pt x="335" y="138"/>
                  <a:pt x="330" y="134"/>
                  <a:pt x="330" y="128"/>
                </a:cubicBezTo>
                <a:cubicBezTo>
                  <a:pt x="330" y="122"/>
                  <a:pt x="335" y="117"/>
                  <a:pt x="341" y="117"/>
                </a:cubicBezTo>
                <a:cubicBezTo>
                  <a:pt x="384" y="117"/>
                  <a:pt x="384" y="117"/>
                  <a:pt x="384" y="117"/>
                </a:cubicBezTo>
                <a:cubicBezTo>
                  <a:pt x="385" y="117"/>
                  <a:pt x="386" y="117"/>
                  <a:pt x="388" y="118"/>
                </a:cubicBezTo>
                <a:cubicBezTo>
                  <a:pt x="390" y="119"/>
                  <a:pt x="392" y="121"/>
                  <a:pt x="394" y="124"/>
                </a:cubicBezTo>
                <a:cubicBezTo>
                  <a:pt x="394" y="125"/>
                  <a:pt x="394" y="126"/>
                  <a:pt x="394" y="128"/>
                </a:cubicBezTo>
                <a:lnTo>
                  <a:pt x="394" y="17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298CDE-9EE3-BAC6-509D-EF3AD4DDB93B}"/>
              </a:ext>
            </a:extLst>
          </p:cNvPr>
          <p:cNvSpPr/>
          <p:nvPr/>
        </p:nvSpPr>
        <p:spPr bwMode="gray">
          <a:xfrm>
            <a:off x="7514302" y="4565867"/>
            <a:ext cx="3840480" cy="3930433"/>
          </a:xfrm>
          <a:prstGeom prst="roundRect">
            <a:avLst>
              <a:gd name="adj" fmla="val 5801"/>
            </a:avLst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182880" tIns="274320" rIns="182880" b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SG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" panose="020B060402020202020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FD619-EBB5-41F5-8E5A-114C0A21F5FD}"/>
              </a:ext>
            </a:extLst>
          </p:cNvPr>
          <p:cNvSpPr/>
          <p:nvPr/>
        </p:nvSpPr>
        <p:spPr bwMode="gray">
          <a:xfrm>
            <a:off x="7585642" y="4686639"/>
            <a:ext cx="3654284" cy="778696"/>
          </a:xfrm>
          <a:prstGeom prst="rect">
            <a:avLst/>
          </a:prstGeom>
          <a:ln>
            <a:solidFill>
              <a:schemeClr val="accent4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GB" sz="2400" b="1">
                <a:solidFill>
                  <a:schemeClr val="tx1"/>
                </a:solidFill>
                <a:latin typeface="Futura" panose="020B0604020202020204" charset="0"/>
                <a:cs typeface="Calibri Light" panose="020F0302020204030204" pitchFamily="34" charset="0"/>
              </a:rPr>
              <a:t>Regulatory and compliance standards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04149E-E4AC-E718-C9C3-EF3F8615081E}"/>
              </a:ext>
            </a:extLst>
          </p:cNvPr>
          <p:cNvSpPr txBox="1"/>
          <p:nvPr/>
        </p:nvSpPr>
        <p:spPr>
          <a:xfrm>
            <a:off x="7620000" y="5678482"/>
            <a:ext cx="3589492" cy="2292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Strict regulatory and compliance standards requiring </a:t>
            </a:r>
            <a:r>
              <a:rPr lang="en-US" sz="2400" b="1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attention to</a:t>
            </a:r>
            <a:r>
              <a:rPr lang="en-US" sz="2400" u="sng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 </a:t>
            </a:r>
            <a:r>
              <a:rPr lang="en-US" sz="2400" b="1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detail</a:t>
            </a:r>
            <a:r>
              <a:rPr lang="en-US" sz="2400" b="1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and </a:t>
            </a:r>
            <a:r>
              <a:rPr lang="en-US" sz="2400" b="1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accuracy</a:t>
            </a:r>
            <a:r>
              <a:rPr lang="en-US" sz="2400" b="1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in financial reporting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Resource-intensive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626596-F101-8ADF-F39A-199693F98920}"/>
              </a:ext>
            </a:extLst>
          </p:cNvPr>
          <p:cNvSpPr/>
          <p:nvPr/>
        </p:nvSpPr>
        <p:spPr bwMode="gray">
          <a:xfrm>
            <a:off x="11582400" y="3134143"/>
            <a:ext cx="3840480" cy="4447756"/>
          </a:xfrm>
          <a:prstGeom prst="roundRect">
            <a:avLst>
              <a:gd name="adj" fmla="val 5801"/>
            </a:avLst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182880" tIns="274320" rIns="182880" b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SG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" panose="020B060402020202020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63DA2C-8479-33E5-560C-33CE18074099}"/>
              </a:ext>
            </a:extLst>
          </p:cNvPr>
          <p:cNvSpPr/>
          <p:nvPr/>
        </p:nvSpPr>
        <p:spPr bwMode="gray">
          <a:xfrm>
            <a:off x="11653740" y="3254915"/>
            <a:ext cx="3654284" cy="778696"/>
          </a:xfrm>
          <a:prstGeom prst="rect">
            <a:avLst/>
          </a:prstGeom>
          <a:ln>
            <a:solidFill>
              <a:schemeClr val="accent4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2400" b="1">
                <a:solidFill>
                  <a:schemeClr val="tx1"/>
                </a:solidFill>
                <a:latin typeface="Futura" panose="020B0604020202020204" charset="0"/>
                <a:cs typeface="Calibri Light" panose="020F0302020204030204" pitchFamily="34" charset="0"/>
              </a:rPr>
              <a:t>Importance of data governance</a:t>
            </a:r>
            <a:endParaRPr lang="en-GB" sz="2400" b="1">
              <a:solidFill>
                <a:schemeClr val="tx1"/>
              </a:solidFill>
              <a:latin typeface="Futura" panose="020B060402020202020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1AFFCC-C6D5-8493-0B4F-6BAC2A030320}"/>
              </a:ext>
            </a:extLst>
          </p:cNvPr>
          <p:cNvSpPr txBox="1"/>
          <p:nvPr/>
        </p:nvSpPr>
        <p:spPr>
          <a:xfrm>
            <a:off x="11710556" y="4246758"/>
            <a:ext cx="3597468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Frequent</a:t>
            </a:r>
            <a:r>
              <a:rPr lang="en-GB" sz="2400" b="1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 </a:t>
            </a: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and </a:t>
            </a:r>
            <a:r>
              <a:rPr lang="en-GB" sz="2400" b="1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accurate</a:t>
            </a:r>
            <a:r>
              <a:rPr lang="en-GB" sz="2400" b="1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 </a:t>
            </a: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submission of financial data 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Involves </a:t>
            </a:r>
            <a:r>
              <a:rPr lang="en-GB" sz="2400" b="1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voluminous</a:t>
            </a:r>
            <a:r>
              <a:rPr lang="en-GB" sz="2400" b="1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 </a:t>
            </a: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data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Requires </a:t>
            </a:r>
            <a:r>
              <a:rPr lang="en-GB" sz="2400" b="1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data security </a:t>
            </a: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and </a:t>
            </a:r>
            <a:r>
              <a:rPr lang="en-GB" sz="2400" b="1">
                <a:solidFill>
                  <a:srgbClr val="FFC000"/>
                </a:solidFill>
                <a:latin typeface="Futura" panose="020B0604020202020204" charset="0"/>
                <a:cs typeface="Calibri Light" panose="020F0302020204030204" pitchFamily="34" charset="0"/>
              </a:rPr>
              <a:t>privacy</a:t>
            </a:r>
          </a:p>
        </p:txBody>
      </p:sp>
      <p:sp>
        <p:nvSpPr>
          <p:cNvPr id="18" name="Freeform 976">
            <a:extLst>
              <a:ext uri="{FF2B5EF4-FFF2-40B4-BE49-F238E27FC236}">
                <a16:creationId xmlns:a16="http://schemas.microsoft.com/office/drawing/2014/main" id="{71159136-252C-073C-ECAC-394DEDBC1D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39200" y="3208200"/>
            <a:ext cx="1005843" cy="100584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373 h 512"/>
              <a:gd name="T12" fmla="*/ 128 w 512"/>
              <a:gd name="T13" fmla="*/ 373 h 512"/>
              <a:gd name="T14" fmla="*/ 117 w 512"/>
              <a:gd name="T15" fmla="*/ 362 h 512"/>
              <a:gd name="T16" fmla="*/ 128 w 512"/>
              <a:gd name="T17" fmla="*/ 352 h 512"/>
              <a:gd name="T18" fmla="*/ 256 w 512"/>
              <a:gd name="T19" fmla="*/ 352 h 512"/>
              <a:gd name="T20" fmla="*/ 266 w 512"/>
              <a:gd name="T21" fmla="*/ 362 h 512"/>
              <a:gd name="T22" fmla="*/ 256 w 512"/>
              <a:gd name="T23" fmla="*/ 373 h 512"/>
              <a:gd name="T24" fmla="*/ 391 w 512"/>
              <a:gd name="T25" fmla="*/ 370 h 512"/>
              <a:gd name="T26" fmla="*/ 384 w 512"/>
              <a:gd name="T27" fmla="*/ 373 h 512"/>
              <a:gd name="T28" fmla="*/ 376 w 512"/>
              <a:gd name="T29" fmla="*/ 370 h 512"/>
              <a:gd name="T30" fmla="*/ 279 w 512"/>
              <a:gd name="T31" fmla="*/ 272 h 512"/>
              <a:gd name="T32" fmla="*/ 242 w 512"/>
              <a:gd name="T33" fmla="*/ 310 h 512"/>
              <a:gd name="T34" fmla="*/ 242 w 512"/>
              <a:gd name="T35" fmla="*/ 310 h 512"/>
              <a:gd name="T36" fmla="*/ 242 w 512"/>
              <a:gd name="T37" fmla="*/ 325 h 512"/>
              <a:gd name="T38" fmla="*/ 234 w 512"/>
              <a:gd name="T39" fmla="*/ 328 h 512"/>
              <a:gd name="T40" fmla="*/ 227 w 512"/>
              <a:gd name="T41" fmla="*/ 325 h 512"/>
              <a:gd name="T42" fmla="*/ 151 w 512"/>
              <a:gd name="T43" fmla="*/ 250 h 512"/>
              <a:gd name="T44" fmla="*/ 151 w 512"/>
              <a:gd name="T45" fmla="*/ 235 h 512"/>
              <a:gd name="T46" fmla="*/ 166 w 512"/>
              <a:gd name="T47" fmla="*/ 235 h 512"/>
              <a:gd name="T48" fmla="*/ 257 w 512"/>
              <a:gd name="T49" fmla="*/ 144 h 512"/>
              <a:gd name="T50" fmla="*/ 257 w 512"/>
              <a:gd name="T51" fmla="*/ 129 h 512"/>
              <a:gd name="T52" fmla="*/ 272 w 512"/>
              <a:gd name="T53" fmla="*/ 129 h 512"/>
              <a:gd name="T54" fmla="*/ 347 w 512"/>
              <a:gd name="T55" fmla="*/ 204 h 512"/>
              <a:gd name="T56" fmla="*/ 347 w 512"/>
              <a:gd name="T57" fmla="*/ 220 h 512"/>
              <a:gd name="T58" fmla="*/ 340 w 512"/>
              <a:gd name="T59" fmla="*/ 223 h 512"/>
              <a:gd name="T60" fmla="*/ 332 w 512"/>
              <a:gd name="T61" fmla="*/ 220 h 512"/>
              <a:gd name="T62" fmla="*/ 295 w 512"/>
              <a:gd name="T63" fmla="*/ 257 h 512"/>
              <a:gd name="T64" fmla="*/ 295 w 512"/>
              <a:gd name="T65" fmla="*/ 257 h 512"/>
              <a:gd name="T66" fmla="*/ 391 w 512"/>
              <a:gd name="T67" fmla="*/ 355 h 512"/>
              <a:gd name="T68" fmla="*/ 391 w 512"/>
              <a:gd name="T69" fmla="*/ 370 h 512"/>
              <a:gd name="T70" fmla="*/ 317 w 512"/>
              <a:gd name="T71" fmla="*/ 204 h 512"/>
              <a:gd name="T72" fmla="*/ 227 w 512"/>
              <a:gd name="T73" fmla="*/ 295 h 512"/>
              <a:gd name="T74" fmla="*/ 181 w 512"/>
              <a:gd name="T75" fmla="*/ 250 h 512"/>
              <a:gd name="T76" fmla="*/ 272 w 512"/>
              <a:gd name="T77" fmla="*/ 159 h 512"/>
              <a:gd name="T78" fmla="*/ 317 w 512"/>
              <a:gd name="T79" fmla="*/ 20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373"/>
                </a:moveTo>
                <a:cubicBezTo>
                  <a:pt x="128" y="373"/>
                  <a:pt x="128" y="373"/>
                  <a:pt x="128" y="373"/>
                </a:cubicBezTo>
                <a:cubicBezTo>
                  <a:pt x="122" y="373"/>
                  <a:pt x="117" y="368"/>
                  <a:pt x="117" y="362"/>
                </a:cubicBezTo>
                <a:cubicBezTo>
                  <a:pt x="117" y="356"/>
                  <a:pt x="122" y="352"/>
                  <a:pt x="128" y="352"/>
                </a:cubicBezTo>
                <a:cubicBezTo>
                  <a:pt x="256" y="352"/>
                  <a:pt x="256" y="352"/>
                  <a:pt x="256" y="352"/>
                </a:cubicBezTo>
                <a:cubicBezTo>
                  <a:pt x="262" y="352"/>
                  <a:pt x="266" y="356"/>
                  <a:pt x="266" y="362"/>
                </a:cubicBezTo>
                <a:cubicBezTo>
                  <a:pt x="266" y="368"/>
                  <a:pt x="262" y="373"/>
                  <a:pt x="256" y="373"/>
                </a:cubicBezTo>
                <a:close/>
                <a:moveTo>
                  <a:pt x="391" y="370"/>
                </a:moveTo>
                <a:cubicBezTo>
                  <a:pt x="389" y="372"/>
                  <a:pt x="386" y="373"/>
                  <a:pt x="384" y="373"/>
                </a:cubicBezTo>
                <a:cubicBezTo>
                  <a:pt x="381" y="373"/>
                  <a:pt x="378" y="372"/>
                  <a:pt x="376" y="370"/>
                </a:cubicBezTo>
                <a:cubicBezTo>
                  <a:pt x="279" y="272"/>
                  <a:pt x="279" y="272"/>
                  <a:pt x="279" y="272"/>
                </a:cubicBezTo>
                <a:cubicBezTo>
                  <a:pt x="242" y="310"/>
                  <a:pt x="242" y="310"/>
                  <a:pt x="242" y="310"/>
                </a:cubicBezTo>
                <a:cubicBezTo>
                  <a:pt x="242" y="310"/>
                  <a:pt x="242" y="310"/>
                  <a:pt x="242" y="310"/>
                </a:cubicBezTo>
                <a:cubicBezTo>
                  <a:pt x="246" y="314"/>
                  <a:pt x="246" y="321"/>
                  <a:pt x="242" y="325"/>
                </a:cubicBezTo>
                <a:cubicBezTo>
                  <a:pt x="240" y="327"/>
                  <a:pt x="237" y="328"/>
                  <a:pt x="234" y="328"/>
                </a:cubicBezTo>
                <a:cubicBezTo>
                  <a:pt x="231" y="328"/>
                  <a:pt x="229" y="327"/>
                  <a:pt x="227" y="325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47" y="246"/>
                  <a:pt x="147" y="239"/>
                  <a:pt x="151" y="235"/>
                </a:cubicBezTo>
                <a:cubicBezTo>
                  <a:pt x="155" y="230"/>
                  <a:pt x="162" y="230"/>
                  <a:pt x="166" y="235"/>
                </a:cubicBezTo>
                <a:cubicBezTo>
                  <a:pt x="257" y="144"/>
                  <a:pt x="257" y="144"/>
                  <a:pt x="257" y="144"/>
                </a:cubicBezTo>
                <a:cubicBezTo>
                  <a:pt x="253" y="140"/>
                  <a:pt x="253" y="133"/>
                  <a:pt x="257" y="129"/>
                </a:cubicBezTo>
                <a:cubicBezTo>
                  <a:pt x="261" y="125"/>
                  <a:pt x="268" y="125"/>
                  <a:pt x="272" y="129"/>
                </a:cubicBezTo>
                <a:cubicBezTo>
                  <a:pt x="347" y="204"/>
                  <a:pt x="347" y="204"/>
                  <a:pt x="347" y="204"/>
                </a:cubicBezTo>
                <a:cubicBezTo>
                  <a:pt x="352" y="209"/>
                  <a:pt x="352" y="215"/>
                  <a:pt x="347" y="220"/>
                </a:cubicBezTo>
                <a:cubicBezTo>
                  <a:pt x="345" y="222"/>
                  <a:pt x="343" y="223"/>
                  <a:pt x="340" y="223"/>
                </a:cubicBezTo>
                <a:cubicBezTo>
                  <a:pt x="337" y="223"/>
                  <a:pt x="334" y="222"/>
                  <a:pt x="332" y="220"/>
                </a:cubicBezTo>
                <a:cubicBezTo>
                  <a:pt x="295" y="257"/>
                  <a:pt x="295" y="257"/>
                  <a:pt x="295" y="257"/>
                </a:cubicBezTo>
                <a:cubicBezTo>
                  <a:pt x="295" y="257"/>
                  <a:pt x="295" y="257"/>
                  <a:pt x="295" y="257"/>
                </a:cubicBezTo>
                <a:cubicBezTo>
                  <a:pt x="391" y="355"/>
                  <a:pt x="391" y="355"/>
                  <a:pt x="391" y="355"/>
                </a:cubicBezTo>
                <a:cubicBezTo>
                  <a:pt x="395" y="359"/>
                  <a:pt x="395" y="366"/>
                  <a:pt x="391" y="370"/>
                </a:cubicBezTo>
                <a:close/>
                <a:moveTo>
                  <a:pt x="317" y="204"/>
                </a:moveTo>
                <a:cubicBezTo>
                  <a:pt x="227" y="295"/>
                  <a:pt x="227" y="295"/>
                  <a:pt x="227" y="295"/>
                </a:cubicBezTo>
                <a:cubicBezTo>
                  <a:pt x="181" y="250"/>
                  <a:pt x="181" y="250"/>
                  <a:pt x="181" y="250"/>
                </a:cubicBezTo>
                <a:cubicBezTo>
                  <a:pt x="272" y="159"/>
                  <a:pt x="272" y="159"/>
                  <a:pt x="272" y="159"/>
                </a:cubicBezTo>
                <a:lnTo>
                  <a:pt x="317" y="20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C019510E-81E2-5A3B-F81D-48D973C75A7D}"/>
              </a:ext>
            </a:extLst>
          </p:cNvPr>
          <p:cNvSpPr>
            <a:spLocks noEditPoints="1"/>
          </p:cNvSpPr>
          <p:nvPr/>
        </p:nvSpPr>
        <p:spPr bwMode="auto">
          <a:xfrm>
            <a:off x="13226880" y="7795260"/>
            <a:ext cx="1005840" cy="1005840"/>
          </a:xfrm>
          <a:custGeom>
            <a:avLst/>
            <a:gdLst>
              <a:gd name="T0" fmla="*/ 642 w 753"/>
              <a:gd name="T1" fmla="*/ 581 h 754"/>
              <a:gd name="T2" fmla="*/ 374 w 753"/>
              <a:gd name="T3" fmla="*/ 463 h 754"/>
              <a:gd name="T4" fmla="*/ 126 w 753"/>
              <a:gd name="T5" fmla="*/ 401 h 754"/>
              <a:gd name="T6" fmla="*/ 543 w 753"/>
              <a:gd name="T7" fmla="*/ 452 h 754"/>
              <a:gd name="T8" fmla="*/ 382 w 753"/>
              <a:gd name="T9" fmla="*/ 394 h 754"/>
              <a:gd name="T10" fmla="*/ 527 w 753"/>
              <a:gd name="T11" fmla="*/ 424 h 754"/>
              <a:gd name="T12" fmla="*/ 520 w 753"/>
              <a:gd name="T13" fmla="*/ 336 h 754"/>
              <a:gd name="T14" fmla="*/ 383 w 753"/>
              <a:gd name="T15" fmla="*/ 352 h 754"/>
              <a:gd name="T16" fmla="*/ 383 w 753"/>
              <a:gd name="T17" fmla="*/ 400 h 754"/>
              <a:gd name="T18" fmla="*/ 395 w 753"/>
              <a:gd name="T19" fmla="*/ 427 h 754"/>
              <a:gd name="T20" fmla="*/ 509 w 753"/>
              <a:gd name="T21" fmla="*/ 446 h 754"/>
              <a:gd name="T22" fmla="*/ 515 w 753"/>
              <a:gd name="T23" fmla="*/ 425 h 754"/>
              <a:gd name="T24" fmla="*/ 401 w 753"/>
              <a:gd name="T25" fmla="*/ 352 h 754"/>
              <a:gd name="T26" fmla="*/ 407 w 753"/>
              <a:gd name="T27" fmla="*/ 330 h 754"/>
              <a:gd name="T28" fmla="*/ 395 w 753"/>
              <a:gd name="T29" fmla="*/ 397 h 754"/>
              <a:gd name="T30" fmla="*/ 466 w 753"/>
              <a:gd name="T31" fmla="*/ 431 h 754"/>
              <a:gd name="T32" fmla="*/ 471 w 753"/>
              <a:gd name="T33" fmla="*/ 433 h 754"/>
              <a:gd name="T34" fmla="*/ 461 w 753"/>
              <a:gd name="T35" fmla="*/ 425 h 754"/>
              <a:gd name="T36" fmla="*/ 448 w 753"/>
              <a:gd name="T37" fmla="*/ 431 h 754"/>
              <a:gd name="T38" fmla="*/ 455 w 753"/>
              <a:gd name="T39" fmla="*/ 399 h 754"/>
              <a:gd name="T40" fmla="*/ 430 w 753"/>
              <a:gd name="T41" fmla="*/ 431 h 754"/>
              <a:gd name="T42" fmla="*/ 437 w 753"/>
              <a:gd name="T43" fmla="*/ 431 h 754"/>
              <a:gd name="T44" fmla="*/ 425 w 753"/>
              <a:gd name="T45" fmla="*/ 350 h 754"/>
              <a:gd name="T46" fmla="*/ 427 w 753"/>
              <a:gd name="T47" fmla="*/ 341 h 754"/>
              <a:gd name="T48" fmla="*/ 425 w 753"/>
              <a:gd name="T49" fmla="*/ 377 h 754"/>
              <a:gd name="T50" fmla="*/ 425 w 753"/>
              <a:gd name="T51" fmla="*/ 444 h 754"/>
              <a:gd name="T52" fmla="*/ 427 w 753"/>
              <a:gd name="T53" fmla="*/ 436 h 754"/>
              <a:gd name="T54" fmla="*/ 433 w 753"/>
              <a:gd name="T55" fmla="*/ 340 h 754"/>
              <a:gd name="T56" fmla="*/ 445 w 753"/>
              <a:gd name="T57" fmla="*/ 388 h 754"/>
              <a:gd name="T58" fmla="*/ 443 w 753"/>
              <a:gd name="T59" fmla="*/ 380 h 754"/>
              <a:gd name="T60" fmla="*/ 448 w 753"/>
              <a:gd name="T61" fmla="*/ 341 h 754"/>
              <a:gd name="T62" fmla="*/ 480 w 753"/>
              <a:gd name="T63" fmla="*/ 350 h 754"/>
              <a:gd name="T64" fmla="*/ 482 w 753"/>
              <a:gd name="T65" fmla="*/ 341 h 754"/>
              <a:gd name="T66" fmla="*/ 468 w 753"/>
              <a:gd name="T67" fmla="*/ 380 h 754"/>
              <a:gd name="T68" fmla="*/ 491 w 753"/>
              <a:gd name="T69" fmla="*/ 340 h 754"/>
              <a:gd name="T70" fmla="*/ 497 w 753"/>
              <a:gd name="T71" fmla="*/ 352 h 754"/>
              <a:gd name="T72" fmla="*/ 484 w 753"/>
              <a:gd name="T73" fmla="*/ 388 h 754"/>
              <a:gd name="T74" fmla="*/ 498 w 753"/>
              <a:gd name="T75" fmla="*/ 444 h 754"/>
              <a:gd name="T76" fmla="*/ 500 w 753"/>
              <a:gd name="T77" fmla="*/ 436 h 754"/>
              <a:gd name="T78" fmla="*/ 505 w 753"/>
              <a:gd name="T79" fmla="*/ 340 h 754"/>
              <a:gd name="T80" fmla="*/ 515 w 753"/>
              <a:gd name="T81" fmla="*/ 399 h 754"/>
              <a:gd name="T82" fmla="*/ 510 w 753"/>
              <a:gd name="T83" fmla="*/ 377 h 754"/>
              <a:gd name="T84" fmla="*/ 520 w 753"/>
              <a:gd name="T85" fmla="*/ 388 h 754"/>
              <a:gd name="T86" fmla="*/ 526 w 753"/>
              <a:gd name="T87" fmla="*/ 383 h 754"/>
              <a:gd name="T88" fmla="*/ 529 w 753"/>
              <a:gd name="T89" fmla="*/ 383 h 754"/>
              <a:gd name="T90" fmla="*/ 492 w 753"/>
              <a:gd name="T91" fmla="*/ 429 h 754"/>
              <a:gd name="T92" fmla="*/ 493 w 753"/>
              <a:gd name="T93" fmla="*/ 393 h 754"/>
              <a:gd name="T94" fmla="*/ 492 w 753"/>
              <a:gd name="T95" fmla="*/ 395 h 754"/>
              <a:gd name="T96" fmla="*/ 472 w 753"/>
              <a:gd name="T97" fmla="*/ 383 h 754"/>
              <a:gd name="T98" fmla="*/ 476 w 753"/>
              <a:gd name="T99" fmla="*/ 341 h 754"/>
              <a:gd name="T100" fmla="*/ 475 w 753"/>
              <a:gd name="T101" fmla="*/ 346 h 754"/>
              <a:gd name="T102" fmla="*/ 454 w 753"/>
              <a:gd name="T103" fmla="*/ 341 h 754"/>
              <a:gd name="T104" fmla="*/ 439 w 753"/>
              <a:gd name="T105" fmla="*/ 383 h 754"/>
              <a:gd name="T106" fmla="*/ 421 w 753"/>
              <a:gd name="T107" fmla="*/ 441 h 754"/>
              <a:gd name="T108" fmla="*/ 418 w 753"/>
              <a:gd name="T109" fmla="*/ 441 h 754"/>
              <a:gd name="T110" fmla="*/ 419 w 753"/>
              <a:gd name="T111" fmla="*/ 335 h 754"/>
              <a:gd name="T112" fmla="*/ 403 w 753"/>
              <a:gd name="T113" fmla="*/ 393 h 754"/>
              <a:gd name="T114" fmla="*/ 401 w 753"/>
              <a:gd name="T115" fmla="*/ 395 h 754"/>
              <a:gd name="T116" fmla="*/ 150 w 753"/>
              <a:gd name="T117" fmla="*/ 388 h 754"/>
              <a:gd name="T118" fmla="*/ 324 w 753"/>
              <a:gd name="T119" fmla="*/ 438 h 754"/>
              <a:gd name="T120" fmla="*/ 400 w 753"/>
              <a:gd name="T121" fmla="*/ 441 h 754"/>
              <a:gd name="T122" fmla="*/ 400 w 753"/>
              <a:gd name="T123" fmla="*/ 431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3" h="754">
                <a:moveTo>
                  <a:pt x="753" y="377"/>
                </a:moveTo>
                <a:lnTo>
                  <a:pt x="753" y="377"/>
                </a:lnTo>
                <a:cubicBezTo>
                  <a:pt x="753" y="169"/>
                  <a:pt x="584" y="0"/>
                  <a:pt x="376" y="0"/>
                </a:cubicBezTo>
                <a:cubicBezTo>
                  <a:pt x="168" y="0"/>
                  <a:pt x="0" y="169"/>
                  <a:pt x="0" y="377"/>
                </a:cubicBezTo>
                <a:cubicBezTo>
                  <a:pt x="0" y="585"/>
                  <a:pt x="168" y="754"/>
                  <a:pt x="376" y="754"/>
                </a:cubicBezTo>
                <a:cubicBezTo>
                  <a:pt x="584" y="754"/>
                  <a:pt x="753" y="585"/>
                  <a:pt x="753" y="377"/>
                </a:cubicBezTo>
                <a:close/>
                <a:moveTo>
                  <a:pt x="642" y="581"/>
                </a:moveTo>
                <a:lnTo>
                  <a:pt x="642" y="581"/>
                </a:lnTo>
                <a:cubicBezTo>
                  <a:pt x="638" y="585"/>
                  <a:pt x="632" y="587"/>
                  <a:pt x="627" y="587"/>
                </a:cubicBezTo>
                <a:cubicBezTo>
                  <a:pt x="621" y="587"/>
                  <a:pt x="616" y="585"/>
                  <a:pt x="611" y="581"/>
                </a:cubicBezTo>
                <a:lnTo>
                  <a:pt x="510" y="480"/>
                </a:lnTo>
                <a:cubicBezTo>
                  <a:pt x="494" y="489"/>
                  <a:pt x="476" y="494"/>
                  <a:pt x="457" y="494"/>
                </a:cubicBezTo>
                <a:cubicBezTo>
                  <a:pt x="427" y="494"/>
                  <a:pt x="399" y="481"/>
                  <a:pt x="380" y="461"/>
                </a:cubicBezTo>
                <a:cubicBezTo>
                  <a:pt x="378" y="462"/>
                  <a:pt x="376" y="463"/>
                  <a:pt x="374" y="463"/>
                </a:cubicBezTo>
                <a:lnTo>
                  <a:pt x="249" y="463"/>
                </a:lnTo>
                <a:cubicBezTo>
                  <a:pt x="242" y="463"/>
                  <a:pt x="238" y="458"/>
                  <a:pt x="238" y="451"/>
                </a:cubicBezTo>
                <a:cubicBezTo>
                  <a:pt x="238" y="444"/>
                  <a:pt x="242" y="438"/>
                  <a:pt x="249" y="438"/>
                </a:cubicBezTo>
                <a:lnTo>
                  <a:pt x="299" y="438"/>
                </a:lnTo>
                <a:lnTo>
                  <a:pt x="299" y="414"/>
                </a:lnTo>
                <a:lnTo>
                  <a:pt x="137" y="414"/>
                </a:lnTo>
                <a:cubicBezTo>
                  <a:pt x="130" y="414"/>
                  <a:pt x="126" y="408"/>
                  <a:pt x="126" y="401"/>
                </a:cubicBezTo>
                <a:lnTo>
                  <a:pt x="126" y="179"/>
                </a:lnTo>
                <a:cubicBezTo>
                  <a:pt x="126" y="172"/>
                  <a:pt x="130" y="166"/>
                  <a:pt x="137" y="166"/>
                </a:cubicBezTo>
                <a:lnTo>
                  <a:pt x="486" y="166"/>
                </a:lnTo>
                <a:cubicBezTo>
                  <a:pt x="493" y="166"/>
                  <a:pt x="499" y="172"/>
                  <a:pt x="499" y="179"/>
                </a:cubicBezTo>
                <a:lnTo>
                  <a:pt x="499" y="283"/>
                </a:lnTo>
                <a:cubicBezTo>
                  <a:pt x="539" y="299"/>
                  <a:pt x="567" y="338"/>
                  <a:pt x="567" y="384"/>
                </a:cubicBezTo>
                <a:cubicBezTo>
                  <a:pt x="567" y="410"/>
                  <a:pt x="558" y="433"/>
                  <a:pt x="543" y="452"/>
                </a:cubicBezTo>
                <a:lnTo>
                  <a:pt x="642" y="551"/>
                </a:lnTo>
                <a:cubicBezTo>
                  <a:pt x="650" y="559"/>
                  <a:pt x="650" y="573"/>
                  <a:pt x="642" y="581"/>
                </a:cubicBezTo>
                <a:close/>
                <a:moveTo>
                  <a:pt x="383" y="382"/>
                </a:moveTo>
                <a:lnTo>
                  <a:pt x="383" y="382"/>
                </a:lnTo>
                <a:cubicBezTo>
                  <a:pt x="383" y="382"/>
                  <a:pt x="382" y="382"/>
                  <a:pt x="382" y="383"/>
                </a:cubicBezTo>
                <a:cubicBezTo>
                  <a:pt x="381" y="384"/>
                  <a:pt x="381" y="386"/>
                  <a:pt x="381" y="388"/>
                </a:cubicBezTo>
                <a:cubicBezTo>
                  <a:pt x="381" y="391"/>
                  <a:pt x="381" y="393"/>
                  <a:pt x="382" y="394"/>
                </a:cubicBezTo>
                <a:cubicBezTo>
                  <a:pt x="382" y="394"/>
                  <a:pt x="383" y="395"/>
                  <a:pt x="383" y="395"/>
                </a:cubicBezTo>
                <a:cubicBezTo>
                  <a:pt x="384" y="395"/>
                  <a:pt x="385" y="394"/>
                  <a:pt x="385" y="393"/>
                </a:cubicBezTo>
                <a:cubicBezTo>
                  <a:pt x="385" y="393"/>
                  <a:pt x="385" y="391"/>
                  <a:pt x="385" y="388"/>
                </a:cubicBezTo>
                <a:cubicBezTo>
                  <a:pt x="385" y="386"/>
                  <a:pt x="385" y="384"/>
                  <a:pt x="385" y="383"/>
                </a:cubicBezTo>
                <a:cubicBezTo>
                  <a:pt x="385" y="382"/>
                  <a:pt x="384" y="382"/>
                  <a:pt x="383" y="382"/>
                </a:cubicBezTo>
                <a:close/>
                <a:moveTo>
                  <a:pt x="527" y="424"/>
                </a:moveTo>
                <a:lnTo>
                  <a:pt x="527" y="424"/>
                </a:lnTo>
                <a:cubicBezTo>
                  <a:pt x="534" y="412"/>
                  <a:pt x="538" y="399"/>
                  <a:pt x="538" y="384"/>
                </a:cubicBezTo>
                <a:cubicBezTo>
                  <a:pt x="538" y="373"/>
                  <a:pt x="536" y="362"/>
                  <a:pt x="532" y="352"/>
                </a:cubicBezTo>
                <a:lnTo>
                  <a:pt x="527" y="352"/>
                </a:lnTo>
                <a:lnTo>
                  <a:pt x="527" y="343"/>
                </a:lnTo>
                <a:cubicBezTo>
                  <a:pt x="526" y="341"/>
                  <a:pt x="525" y="340"/>
                  <a:pt x="525" y="339"/>
                </a:cubicBezTo>
                <a:lnTo>
                  <a:pt x="523" y="340"/>
                </a:lnTo>
                <a:lnTo>
                  <a:pt x="520" y="336"/>
                </a:lnTo>
                <a:lnTo>
                  <a:pt x="522" y="335"/>
                </a:lnTo>
                <a:cubicBezTo>
                  <a:pt x="507" y="315"/>
                  <a:pt x="483" y="303"/>
                  <a:pt x="457" y="303"/>
                </a:cubicBezTo>
                <a:cubicBezTo>
                  <a:pt x="430" y="303"/>
                  <a:pt x="406" y="316"/>
                  <a:pt x="391" y="337"/>
                </a:cubicBezTo>
                <a:cubicBezTo>
                  <a:pt x="391" y="338"/>
                  <a:pt x="391" y="340"/>
                  <a:pt x="391" y="341"/>
                </a:cubicBezTo>
                <a:cubicBezTo>
                  <a:pt x="391" y="345"/>
                  <a:pt x="391" y="348"/>
                  <a:pt x="389" y="350"/>
                </a:cubicBezTo>
                <a:cubicBezTo>
                  <a:pt x="388" y="351"/>
                  <a:pt x="386" y="352"/>
                  <a:pt x="383" y="352"/>
                </a:cubicBezTo>
                <a:cubicBezTo>
                  <a:pt x="383" y="352"/>
                  <a:pt x="383" y="352"/>
                  <a:pt x="383" y="352"/>
                </a:cubicBezTo>
                <a:cubicBezTo>
                  <a:pt x="379" y="362"/>
                  <a:pt x="376" y="372"/>
                  <a:pt x="376" y="382"/>
                </a:cubicBezTo>
                <a:cubicBezTo>
                  <a:pt x="376" y="381"/>
                  <a:pt x="377" y="380"/>
                  <a:pt x="377" y="380"/>
                </a:cubicBezTo>
                <a:cubicBezTo>
                  <a:pt x="379" y="378"/>
                  <a:pt x="381" y="377"/>
                  <a:pt x="383" y="377"/>
                </a:cubicBezTo>
                <a:cubicBezTo>
                  <a:pt x="386" y="377"/>
                  <a:pt x="388" y="378"/>
                  <a:pt x="389" y="380"/>
                </a:cubicBezTo>
                <a:cubicBezTo>
                  <a:pt x="391" y="382"/>
                  <a:pt x="391" y="385"/>
                  <a:pt x="391" y="388"/>
                </a:cubicBezTo>
                <a:cubicBezTo>
                  <a:pt x="391" y="392"/>
                  <a:pt x="391" y="395"/>
                  <a:pt x="389" y="397"/>
                </a:cubicBezTo>
                <a:cubicBezTo>
                  <a:pt x="388" y="399"/>
                  <a:pt x="386" y="400"/>
                  <a:pt x="383" y="400"/>
                </a:cubicBezTo>
                <a:cubicBezTo>
                  <a:pt x="381" y="400"/>
                  <a:pt x="379" y="399"/>
                  <a:pt x="377" y="397"/>
                </a:cubicBezTo>
                <a:cubicBezTo>
                  <a:pt x="377" y="397"/>
                  <a:pt x="377" y="397"/>
                  <a:pt x="377" y="396"/>
                </a:cubicBezTo>
                <a:cubicBezTo>
                  <a:pt x="379" y="407"/>
                  <a:pt x="382" y="417"/>
                  <a:pt x="388" y="426"/>
                </a:cubicBezTo>
                <a:cubicBezTo>
                  <a:pt x="388" y="426"/>
                  <a:pt x="389" y="427"/>
                  <a:pt x="389" y="427"/>
                </a:cubicBezTo>
                <a:cubicBezTo>
                  <a:pt x="390" y="428"/>
                  <a:pt x="390" y="429"/>
                  <a:pt x="391" y="430"/>
                </a:cubicBezTo>
                <a:cubicBezTo>
                  <a:pt x="392" y="431"/>
                  <a:pt x="392" y="433"/>
                  <a:pt x="394" y="434"/>
                </a:cubicBezTo>
                <a:cubicBezTo>
                  <a:pt x="394" y="431"/>
                  <a:pt x="394" y="429"/>
                  <a:pt x="395" y="427"/>
                </a:cubicBezTo>
                <a:cubicBezTo>
                  <a:pt x="397" y="425"/>
                  <a:pt x="399" y="424"/>
                  <a:pt x="401" y="424"/>
                </a:cubicBezTo>
                <a:cubicBezTo>
                  <a:pt x="404" y="424"/>
                  <a:pt x="406" y="425"/>
                  <a:pt x="407" y="427"/>
                </a:cubicBezTo>
                <a:cubicBezTo>
                  <a:pt x="409" y="429"/>
                  <a:pt x="409" y="432"/>
                  <a:pt x="409" y="436"/>
                </a:cubicBezTo>
                <a:cubicBezTo>
                  <a:pt x="409" y="440"/>
                  <a:pt x="409" y="442"/>
                  <a:pt x="407" y="444"/>
                </a:cubicBezTo>
                <a:cubicBezTo>
                  <a:pt x="407" y="445"/>
                  <a:pt x="406" y="446"/>
                  <a:pt x="405" y="446"/>
                </a:cubicBezTo>
                <a:cubicBezTo>
                  <a:pt x="419" y="458"/>
                  <a:pt x="437" y="465"/>
                  <a:pt x="457" y="465"/>
                </a:cubicBezTo>
                <a:cubicBezTo>
                  <a:pt x="477" y="465"/>
                  <a:pt x="495" y="458"/>
                  <a:pt x="509" y="446"/>
                </a:cubicBezTo>
                <a:lnTo>
                  <a:pt x="509" y="435"/>
                </a:lnTo>
                <a:cubicBezTo>
                  <a:pt x="509" y="434"/>
                  <a:pt x="509" y="432"/>
                  <a:pt x="509" y="431"/>
                </a:cubicBezTo>
                <a:cubicBezTo>
                  <a:pt x="509" y="432"/>
                  <a:pt x="508" y="432"/>
                  <a:pt x="508" y="433"/>
                </a:cubicBezTo>
                <a:lnTo>
                  <a:pt x="505" y="435"/>
                </a:lnTo>
                <a:lnTo>
                  <a:pt x="502" y="431"/>
                </a:lnTo>
                <a:lnTo>
                  <a:pt x="510" y="425"/>
                </a:lnTo>
                <a:lnTo>
                  <a:pt x="515" y="425"/>
                </a:lnTo>
                <a:lnTo>
                  <a:pt x="515" y="441"/>
                </a:lnTo>
                <a:cubicBezTo>
                  <a:pt x="517" y="439"/>
                  <a:pt x="518" y="437"/>
                  <a:pt x="520" y="435"/>
                </a:cubicBezTo>
                <a:cubicBezTo>
                  <a:pt x="520" y="432"/>
                  <a:pt x="521" y="429"/>
                  <a:pt x="522" y="427"/>
                </a:cubicBezTo>
                <a:cubicBezTo>
                  <a:pt x="523" y="425"/>
                  <a:pt x="525" y="424"/>
                  <a:pt x="527" y="424"/>
                </a:cubicBezTo>
                <a:close/>
                <a:moveTo>
                  <a:pt x="407" y="352"/>
                </a:moveTo>
                <a:lnTo>
                  <a:pt x="407" y="352"/>
                </a:lnTo>
                <a:lnTo>
                  <a:pt x="401" y="352"/>
                </a:lnTo>
                <a:lnTo>
                  <a:pt x="401" y="340"/>
                </a:lnTo>
                <a:cubicBezTo>
                  <a:pt x="401" y="339"/>
                  <a:pt x="401" y="338"/>
                  <a:pt x="401" y="337"/>
                </a:cubicBezTo>
                <a:cubicBezTo>
                  <a:pt x="400" y="337"/>
                  <a:pt x="400" y="337"/>
                  <a:pt x="399" y="338"/>
                </a:cubicBezTo>
                <a:lnTo>
                  <a:pt x="397" y="340"/>
                </a:lnTo>
                <a:lnTo>
                  <a:pt x="394" y="336"/>
                </a:lnTo>
                <a:lnTo>
                  <a:pt x="401" y="330"/>
                </a:lnTo>
                <a:lnTo>
                  <a:pt x="407" y="330"/>
                </a:lnTo>
                <a:lnTo>
                  <a:pt x="407" y="352"/>
                </a:lnTo>
                <a:lnTo>
                  <a:pt x="407" y="352"/>
                </a:lnTo>
                <a:close/>
                <a:moveTo>
                  <a:pt x="409" y="388"/>
                </a:moveTo>
                <a:lnTo>
                  <a:pt x="409" y="388"/>
                </a:lnTo>
                <a:cubicBezTo>
                  <a:pt x="409" y="392"/>
                  <a:pt x="409" y="395"/>
                  <a:pt x="407" y="397"/>
                </a:cubicBezTo>
                <a:cubicBezTo>
                  <a:pt x="406" y="399"/>
                  <a:pt x="404" y="400"/>
                  <a:pt x="401" y="400"/>
                </a:cubicBezTo>
                <a:cubicBezTo>
                  <a:pt x="399" y="400"/>
                  <a:pt x="397" y="399"/>
                  <a:pt x="395" y="397"/>
                </a:cubicBezTo>
                <a:cubicBezTo>
                  <a:pt x="394" y="395"/>
                  <a:pt x="393" y="392"/>
                  <a:pt x="393" y="388"/>
                </a:cubicBezTo>
                <a:cubicBezTo>
                  <a:pt x="393" y="384"/>
                  <a:pt x="394" y="382"/>
                  <a:pt x="395" y="380"/>
                </a:cubicBezTo>
                <a:cubicBezTo>
                  <a:pt x="397" y="378"/>
                  <a:pt x="399" y="377"/>
                  <a:pt x="401" y="377"/>
                </a:cubicBezTo>
                <a:cubicBezTo>
                  <a:pt x="404" y="377"/>
                  <a:pt x="406" y="378"/>
                  <a:pt x="407" y="380"/>
                </a:cubicBezTo>
                <a:cubicBezTo>
                  <a:pt x="409" y="382"/>
                  <a:pt x="409" y="385"/>
                  <a:pt x="409" y="388"/>
                </a:cubicBezTo>
                <a:close/>
                <a:moveTo>
                  <a:pt x="466" y="431"/>
                </a:moveTo>
                <a:lnTo>
                  <a:pt x="466" y="431"/>
                </a:lnTo>
                <a:lnTo>
                  <a:pt x="473" y="425"/>
                </a:lnTo>
                <a:lnTo>
                  <a:pt x="479" y="425"/>
                </a:lnTo>
                <a:lnTo>
                  <a:pt x="479" y="447"/>
                </a:lnTo>
                <a:lnTo>
                  <a:pt x="473" y="447"/>
                </a:lnTo>
                <a:lnTo>
                  <a:pt x="473" y="435"/>
                </a:lnTo>
                <a:cubicBezTo>
                  <a:pt x="473" y="434"/>
                  <a:pt x="473" y="432"/>
                  <a:pt x="473" y="431"/>
                </a:cubicBezTo>
                <a:cubicBezTo>
                  <a:pt x="472" y="432"/>
                  <a:pt x="472" y="432"/>
                  <a:pt x="471" y="433"/>
                </a:cubicBezTo>
                <a:lnTo>
                  <a:pt x="469" y="435"/>
                </a:lnTo>
                <a:lnTo>
                  <a:pt x="466" y="431"/>
                </a:lnTo>
                <a:lnTo>
                  <a:pt x="466" y="431"/>
                </a:lnTo>
                <a:close/>
                <a:moveTo>
                  <a:pt x="448" y="431"/>
                </a:moveTo>
                <a:lnTo>
                  <a:pt x="448" y="431"/>
                </a:lnTo>
                <a:lnTo>
                  <a:pt x="455" y="425"/>
                </a:lnTo>
                <a:lnTo>
                  <a:pt x="461" y="425"/>
                </a:lnTo>
                <a:lnTo>
                  <a:pt x="461" y="447"/>
                </a:lnTo>
                <a:lnTo>
                  <a:pt x="455" y="447"/>
                </a:lnTo>
                <a:lnTo>
                  <a:pt x="455" y="435"/>
                </a:lnTo>
                <a:cubicBezTo>
                  <a:pt x="455" y="434"/>
                  <a:pt x="455" y="432"/>
                  <a:pt x="455" y="431"/>
                </a:cubicBezTo>
                <a:cubicBezTo>
                  <a:pt x="454" y="432"/>
                  <a:pt x="454" y="432"/>
                  <a:pt x="453" y="433"/>
                </a:cubicBezTo>
                <a:lnTo>
                  <a:pt x="451" y="435"/>
                </a:lnTo>
                <a:lnTo>
                  <a:pt x="448" y="431"/>
                </a:lnTo>
                <a:lnTo>
                  <a:pt x="448" y="431"/>
                </a:lnTo>
                <a:close/>
                <a:moveTo>
                  <a:pt x="448" y="384"/>
                </a:moveTo>
                <a:lnTo>
                  <a:pt x="448" y="384"/>
                </a:lnTo>
                <a:lnTo>
                  <a:pt x="455" y="377"/>
                </a:lnTo>
                <a:lnTo>
                  <a:pt x="461" y="377"/>
                </a:lnTo>
                <a:lnTo>
                  <a:pt x="461" y="399"/>
                </a:lnTo>
                <a:lnTo>
                  <a:pt x="455" y="399"/>
                </a:lnTo>
                <a:lnTo>
                  <a:pt x="455" y="388"/>
                </a:lnTo>
                <a:cubicBezTo>
                  <a:pt x="455" y="386"/>
                  <a:pt x="455" y="385"/>
                  <a:pt x="455" y="384"/>
                </a:cubicBezTo>
                <a:cubicBezTo>
                  <a:pt x="454" y="384"/>
                  <a:pt x="454" y="385"/>
                  <a:pt x="453" y="385"/>
                </a:cubicBezTo>
                <a:lnTo>
                  <a:pt x="451" y="387"/>
                </a:lnTo>
                <a:lnTo>
                  <a:pt x="448" y="384"/>
                </a:lnTo>
                <a:lnTo>
                  <a:pt x="448" y="384"/>
                </a:lnTo>
                <a:close/>
                <a:moveTo>
                  <a:pt x="430" y="431"/>
                </a:moveTo>
                <a:lnTo>
                  <a:pt x="430" y="431"/>
                </a:lnTo>
                <a:lnTo>
                  <a:pt x="437" y="425"/>
                </a:lnTo>
                <a:lnTo>
                  <a:pt x="443" y="425"/>
                </a:lnTo>
                <a:lnTo>
                  <a:pt x="443" y="447"/>
                </a:lnTo>
                <a:lnTo>
                  <a:pt x="437" y="447"/>
                </a:lnTo>
                <a:lnTo>
                  <a:pt x="437" y="435"/>
                </a:lnTo>
                <a:cubicBezTo>
                  <a:pt x="437" y="434"/>
                  <a:pt x="437" y="432"/>
                  <a:pt x="437" y="431"/>
                </a:cubicBezTo>
                <a:cubicBezTo>
                  <a:pt x="436" y="432"/>
                  <a:pt x="436" y="432"/>
                  <a:pt x="435" y="433"/>
                </a:cubicBezTo>
                <a:lnTo>
                  <a:pt x="433" y="435"/>
                </a:lnTo>
                <a:lnTo>
                  <a:pt x="430" y="431"/>
                </a:lnTo>
                <a:lnTo>
                  <a:pt x="430" y="431"/>
                </a:lnTo>
                <a:close/>
                <a:moveTo>
                  <a:pt x="427" y="341"/>
                </a:moveTo>
                <a:lnTo>
                  <a:pt x="427" y="341"/>
                </a:lnTo>
                <a:cubicBezTo>
                  <a:pt x="427" y="345"/>
                  <a:pt x="427" y="348"/>
                  <a:pt x="425" y="350"/>
                </a:cubicBezTo>
                <a:cubicBezTo>
                  <a:pt x="424" y="351"/>
                  <a:pt x="422" y="352"/>
                  <a:pt x="419" y="352"/>
                </a:cubicBezTo>
                <a:cubicBezTo>
                  <a:pt x="417" y="352"/>
                  <a:pt x="415" y="351"/>
                  <a:pt x="414" y="350"/>
                </a:cubicBezTo>
                <a:cubicBezTo>
                  <a:pt x="412" y="348"/>
                  <a:pt x="412" y="345"/>
                  <a:pt x="412" y="341"/>
                </a:cubicBezTo>
                <a:cubicBezTo>
                  <a:pt x="412" y="337"/>
                  <a:pt x="412" y="334"/>
                  <a:pt x="413" y="332"/>
                </a:cubicBezTo>
                <a:cubicBezTo>
                  <a:pt x="415" y="331"/>
                  <a:pt x="417" y="330"/>
                  <a:pt x="419" y="330"/>
                </a:cubicBezTo>
                <a:cubicBezTo>
                  <a:pt x="422" y="330"/>
                  <a:pt x="424" y="331"/>
                  <a:pt x="425" y="333"/>
                </a:cubicBezTo>
                <a:cubicBezTo>
                  <a:pt x="427" y="335"/>
                  <a:pt x="427" y="337"/>
                  <a:pt x="427" y="341"/>
                </a:cubicBezTo>
                <a:close/>
                <a:moveTo>
                  <a:pt x="419" y="384"/>
                </a:moveTo>
                <a:lnTo>
                  <a:pt x="419" y="384"/>
                </a:lnTo>
                <a:cubicBezTo>
                  <a:pt x="418" y="384"/>
                  <a:pt x="418" y="385"/>
                  <a:pt x="417" y="385"/>
                </a:cubicBezTo>
                <a:lnTo>
                  <a:pt x="415" y="387"/>
                </a:lnTo>
                <a:lnTo>
                  <a:pt x="412" y="384"/>
                </a:lnTo>
                <a:lnTo>
                  <a:pt x="419" y="377"/>
                </a:lnTo>
                <a:lnTo>
                  <a:pt x="425" y="377"/>
                </a:lnTo>
                <a:lnTo>
                  <a:pt x="425" y="399"/>
                </a:lnTo>
                <a:lnTo>
                  <a:pt x="419" y="399"/>
                </a:lnTo>
                <a:lnTo>
                  <a:pt x="419" y="388"/>
                </a:lnTo>
                <a:cubicBezTo>
                  <a:pt x="419" y="386"/>
                  <a:pt x="419" y="385"/>
                  <a:pt x="419" y="384"/>
                </a:cubicBezTo>
                <a:close/>
                <a:moveTo>
                  <a:pt x="427" y="436"/>
                </a:moveTo>
                <a:lnTo>
                  <a:pt x="427" y="436"/>
                </a:lnTo>
                <a:cubicBezTo>
                  <a:pt x="427" y="440"/>
                  <a:pt x="427" y="442"/>
                  <a:pt x="425" y="444"/>
                </a:cubicBezTo>
                <a:cubicBezTo>
                  <a:pt x="424" y="446"/>
                  <a:pt x="422" y="447"/>
                  <a:pt x="419" y="447"/>
                </a:cubicBezTo>
                <a:cubicBezTo>
                  <a:pt x="417" y="447"/>
                  <a:pt x="415" y="446"/>
                  <a:pt x="414" y="444"/>
                </a:cubicBezTo>
                <a:cubicBezTo>
                  <a:pt x="412" y="442"/>
                  <a:pt x="412" y="439"/>
                  <a:pt x="412" y="436"/>
                </a:cubicBezTo>
                <a:cubicBezTo>
                  <a:pt x="412" y="432"/>
                  <a:pt x="412" y="429"/>
                  <a:pt x="413" y="427"/>
                </a:cubicBezTo>
                <a:cubicBezTo>
                  <a:pt x="415" y="425"/>
                  <a:pt x="417" y="424"/>
                  <a:pt x="419" y="424"/>
                </a:cubicBezTo>
                <a:cubicBezTo>
                  <a:pt x="422" y="424"/>
                  <a:pt x="424" y="425"/>
                  <a:pt x="425" y="427"/>
                </a:cubicBezTo>
                <a:cubicBezTo>
                  <a:pt x="427" y="429"/>
                  <a:pt x="427" y="432"/>
                  <a:pt x="427" y="436"/>
                </a:cubicBezTo>
                <a:close/>
                <a:moveTo>
                  <a:pt x="443" y="352"/>
                </a:moveTo>
                <a:lnTo>
                  <a:pt x="443" y="352"/>
                </a:lnTo>
                <a:lnTo>
                  <a:pt x="437" y="352"/>
                </a:lnTo>
                <a:lnTo>
                  <a:pt x="437" y="340"/>
                </a:lnTo>
                <a:cubicBezTo>
                  <a:pt x="437" y="339"/>
                  <a:pt x="437" y="338"/>
                  <a:pt x="437" y="337"/>
                </a:cubicBezTo>
                <a:cubicBezTo>
                  <a:pt x="436" y="337"/>
                  <a:pt x="436" y="337"/>
                  <a:pt x="435" y="338"/>
                </a:cubicBezTo>
                <a:lnTo>
                  <a:pt x="433" y="340"/>
                </a:lnTo>
                <a:lnTo>
                  <a:pt x="430" y="336"/>
                </a:lnTo>
                <a:lnTo>
                  <a:pt x="437" y="330"/>
                </a:lnTo>
                <a:lnTo>
                  <a:pt x="443" y="330"/>
                </a:lnTo>
                <a:lnTo>
                  <a:pt x="443" y="352"/>
                </a:lnTo>
                <a:lnTo>
                  <a:pt x="443" y="352"/>
                </a:lnTo>
                <a:close/>
                <a:moveTo>
                  <a:pt x="445" y="388"/>
                </a:moveTo>
                <a:lnTo>
                  <a:pt x="445" y="388"/>
                </a:lnTo>
                <a:cubicBezTo>
                  <a:pt x="445" y="392"/>
                  <a:pt x="445" y="395"/>
                  <a:pt x="444" y="397"/>
                </a:cubicBezTo>
                <a:cubicBezTo>
                  <a:pt x="442" y="399"/>
                  <a:pt x="440" y="400"/>
                  <a:pt x="438" y="400"/>
                </a:cubicBezTo>
                <a:cubicBezTo>
                  <a:pt x="435" y="400"/>
                  <a:pt x="433" y="399"/>
                  <a:pt x="432" y="397"/>
                </a:cubicBezTo>
                <a:cubicBezTo>
                  <a:pt x="430" y="395"/>
                  <a:pt x="430" y="392"/>
                  <a:pt x="430" y="388"/>
                </a:cubicBezTo>
                <a:cubicBezTo>
                  <a:pt x="430" y="384"/>
                  <a:pt x="430" y="382"/>
                  <a:pt x="432" y="380"/>
                </a:cubicBezTo>
                <a:cubicBezTo>
                  <a:pt x="433" y="378"/>
                  <a:pt x="435" y="377"/>
                  <a:pt x="438" y="377"/>
                </a:cubicBezTo>
                <a:cubicBezTo>
                  <a:pt x="440" y="377"/>
                  <a:pt x="442" y="378"/>
                  <a:pt x="443" y="380"/>
                </a:cubicBezTo>
                <a:cubicBezTo>
                  <a:pt x="445" y="382"/>
                  <a:pt x="445" y="385"/>
                  <a:pt x="445" y="388"/>
                </a:cubicBezTo>
                <a:close/>
                <a:moveTo>
                  <a:pt x="464" y="341"/>
                </a:moveTo>
                <a:lnTo>
                  <a:pt x="464" y="341"/>
                </a:lnTo>
                <a:cubicBezTo>
                  <a:pt x="464" y="345"/>
                  <a:pt x="463" y="348"/>
                  <a:pt x="462" y="350"/>
                </a:cubicBezTo>
                <a:cubicBezTo>
                  <a:pt x="460" y="351"/>
                  <a:pt x="458" y="352"/>
                  <a:pt x="456" y="352"/>
                </a:cubicBezTo>
                <a:cubicBezTo>
                  <a:pt x="453" y="352"/>
                  <a:pt x="451" y="351"/>
                  <a:pt x="450" y="350"/>
                </a:cubicBezTo>
                <a:cubicBezTo>
                  <a:pt x="448" y="348"/>
                  <a:pt x="448" y="345"/>
                  <a:pt x="448" y="341"/>
                </a:cubicBezTo>
                <a:cubicBezTo>
                  <a:pt x="448" y="337"/>
                  <a:pt x="448" y="334"/>
                  <a:pt x="450" y="332"/>
                </a:cubicBezTo>
                <a:cubicBezTo>
                  <a:pt x="451" y="331"/>
                  <a:pt x="453" y="330"/>
                  <a:pt x="456" y="330"/>
                </a:cubicBezTo>
                <a:cubicBezTo>
                  <a:pt x="458" y="330"/>
                  <a:pt x="460" y="331"/>
                  <a:pt x="462" y="333"/>
                </a:cubicBezTo>
                <a:cubicBezTo>
                  <a:pt x="463" y="335"/>
                  <a:pt x="464" y="337"/>
                  <a:pt x="464" y="341"/>
                </a:cubicBezTo>
                <a:close/>
                <a:moveTo>
                  <a:pt x="482" y="341"/>
                </a:moveTo>
                <a:lnTo>
                  <a:pt x="482" y="341"/>
                </a:lnTo>
                <a:cubicBezTo>
                  <a:pt x="482" y="345"/>
                  <a:pt x="481" y="348"/>
                  <a:pt x="480" y="350"/>
                </a:cubicBezTo>
                <a:cubicBezTo>
                  <a:pt x="478" y="351"/>
                  <a:pt x="476" y="352"/>
                  <a:pt x="474" y="352"/>
                </a:cubicBezTo>
                <a:cubicBezTo>
                  <a:pt x="471" y="352"/>
                  <a:pt x="469" y="351"/>
                  <a:pt x="468" y="350"/>
                </a:cubicBezTo>
                <a:cubicBezTo>
                  <a:pt x="466" y="348"/>
                  <a:pt x="466" y="345"/>
                  <a:pt x="466" y="341"/>
                </a:cubicBezTo>
                <a:cubicBezTo>
                  <a:pt x="466" y="337"/>
                  <a:pt x="466" y="334"/>
                  <a:pt x="468" y="332"/>
                </a:cubicBezTo>
                <a:cubicBezTo>
                  <a:pt x="469" y="331"/>
                  <a:pt x="471" y="330"/>
                  <a:pt x="474" y="330"/>
                </a:cubicBezTo>
                <a:cubicBezTo>
                  <a:pt x="476" y="330"/>
                  <a:pt x="478" y="331"/>
                  <a:pt x="480" y="333"/>
                </a:cubicBezTo>
                <a:cubicBezTo>
                  <a:pt x="481" y="335"/>
                  <a:pt x="482" y="337"/>
                  <a:pt x="482" y="341"/>
                </a:cubicBezTo>
                <a:close/>
                <a:moveTo>
                  <a:pt x="482" y="388"/>
                </a:moveTo>
                <a:lnTo>
                  <a:pt x="482" y="388"/>
                </a:lnTo>
                <a:cubicBezTo>
                  <a:pt x="482" y="392"/>
                  <a:pt x="481" y="395"/>
                  <a:pt x="480" y="397"/>
                </a:cubicBezTo>
                <a:cubicBezTo>
                  <a:pt x="478" y="399"/>
                  <a:pt x="476" y="400"/>
                  <a:pt x="474" y="400"/>
                </a:cubicBezTo>
                <a:cubicBezTo>
                  <a:pt x="471" y="400"/>
                  <a:pt x="469" y="399"/>
                  <a:pt x="468" y="397"/>
                </a:cubicBezTo>
                <a:cubicBezTo>
                  <a:pt x="466" y="395"/>
                  <a:pt x="466" y="392"/>
                  <a:pt x="466" y="388"/>
                </a:cubicBezTo>
                <a:cubicBezTo>
                  <a:pt x="466" y="384"/>
                  <a:pt x="466" y="382"/>
                  <a:pt x="468" y="380"/>
                </a:cubicBezTo>
                <a:cubicBezTo>
                  <a:pt x="469" y="378"/>
                  <a:pt x="471" y="377"/>
                  <a:pt x="474" y="377"/>
                </a:cubicBezTo>
                <a:cubicBezTo>
                  <a:pt x="476" y="377"/>
                  <a:pt x="478" y="378"/>
                  <a:pt x="480" y="380"/>
                </a:cubicBezTo>
                <a:cubicBezTo>
                  <a:pt x="481" y="382"/>
                  <a:pt x="482" y="385"/>
                  <a:pt x="482" y="388"/>
                </a:cubicBezTo>
                <a:close/>
                <a:moveTo>
                  <a:pt x="497" y="352"/>
                </a:moveTo>
                <a:lnTo>
                  <a:pt x="497" y="352"/>
                </a:lnTo>
                <a:lnTo>
                  <a:pt x="491" y="352"/>
                </a:lnTo>
                <a:lnTo>
                  <a:pt x="491" y="340"/>
                </a:lnTo>
                <a:cubicBezTo>
                  <a:pt x="491" y="339"/>
                  <a:pt x="491" y="338"/>
                  <a:pt x="491" y="337"/>
                </a:cubicBezTo>
                <a:cubicBezTo>
                  <a:pt x="491" y="337"/>
                  <a:pt x="490" y="337"/>
                  <a:pt x="490" y="338"/>
                </a:cubicBezTo>
                <a:lnTo>
                  <a:pt x="487" y="340"/>
                </a:lnTo>
                <a:lnTo>
                  <a:pt x="484" y="336"/>
                </a:lnTo>
                <a:lnTo>
                  <a:pt x="492" y="330"/>
                </a:lnTo>
                <a:lnTo>
                  <a:pt x="497" y="330"/>
                </a:lnTo>
                <a:lnTo>
                  <a:pt x="497" y="352"/>
                </a:lnTo>
                <a:lnTo>
                  <a:pt x="497" y="352"/>
                </a:lnTo>
                <a:close/>
                <a:moveTo>
                  <a:pt x="500" y="388"/>
                </a:moveTo>
                <a:lnTo>
                  <a:pt x="500" y="388"/>
                </a:lnTo>
                <a:cubicBezTo>
                  <a:pt x="500" y="392"/>
                  <a:pt x="499" y="395"/>
                  <a:pt x="498" y="397"/>
                </a:cubicBezTo>
                <a:cubicBezTo>
                  <a:pt x="496" y="399"/>
                  <a:pt x="494" y="400"/>
                  <a:pt x="492" y="400"/>
                </a:cubicBezTo>
                <a:cubicBezTo>
                  <a:pt x="489" y="400"/>
                  <a:pt x="487" y="399"/>
                  <a:pt x="486" y="397"/>
                </a:cubicBezTo>
                <a:cubicBezTo>
                  <a:pt x="484" y="395"/>
                  <a:pt x="484" y="392"/>
                  <a:pt x="484" y="388"/>
                </a:cubicBezTo>
                <a:cubicBezTo>
                  <a:pt x="484" y="384"/>
                  <a:pt x="484" y="382"/>
                  <a:pt x="486" y="380"/>
                </a:cubicBezTo>
                <a:cubicBezTo>
                  <a:pt x="487" y="378"/>
                  <a:pt x="489" y="377"/>
                  <a:pt x="492" y="377"/>
                </a:cubicBezTo>
                <a:cubicBezTo>
                  <a:pt x="494" y="377"/>
                  <a:pt x="496" y="378"/>
                  <a:pt x="498" y="380"/>
                </a:cubicBezTo>
                <a:cubicBezTo>
                  <a:pt x="499" y="382"/>
                  <a:pt x="500" y="385"/>
                  <a:pt x="500" y="388"/>
                </a:cubicBezTo>
                <a:close/>
                <a:moveTo>
                  <a:pt x="500" y="436"/>
                </a:moveTo>
                <a:lnTo>
                  <a:pt x="500" y="436"/>
                </a:lnTo>
                <a:cubicBezTo>
                  <a:pt x="500" y="440"/>
                  <a:pt x="499" y="442"/>
                  <a:pt x="498" y="444"/>
                </a:cubicBezTo>
                <a:cubicBezTo>
                  <a:pt x="496" y="446"/>
                  <a:pt x="494" y="447"/>
                  <a:pt x="492" y="447"/>
                </a:cubicBezTo>
                <a:cubicBezTo>
                  <a:pt x="489" y="447"/>
                  <a:pt x="487" y="446"/>
                  <a:pt x="486" y="444"/>
                </a:cubicBezTo>
                <a:cubicBezTo>
                  <a:pt x="484" y="442"/>
                  <a:pt x="484" y="439"/>
                  <a:pt x="484" y="436"/>
                </a:cubicBezTo>
                <a:cubicBezTo>
                  <a:pt x="484" y="432"/>
                  <a:pt x="484" y="429"/>
                  <a:pt x="486" y="427"/>
                </a:cubicBezTo>
                <a:cubicBezTo>
                  <a:pt x="487" y="425"/>
                  <a:pt x="489" y="424"/>
                  <a:pt x="492" y="424"/>
                </a:cubicBezTo>
                <a:cubicBezTo>
                  <a:pt x="494" y="424"/>
                  <a:pt x="496" y="425"/>
                  <a:pt x="498" y="427"/>
                </a:cubicBezTo>
                <a:cubicBezTo>
                  <a:pt x="499" y="429"/>
                  <a:pt x="500" y="432"/>
                  <a:pt x="500" y="436"/>
                </a:cubicBezTo>
                <a:close/>
                <a:moveTo>
                  <a:pt x="515" y="352"/>
                </a:moveTo>
                <a:lnTo>
                  <a:pt x="515" y="352"/>
                </a:lnTo>
                <a:lnTo>
                  <a:pt x="509" y="352"/>
                </a:lnTo>
                <a:lnTo>
                  <a:pt x="509" y="340"/>
                </a:lnTo>
                <a:cubicBezTo>
                  <a:pt x="509" y="339"/>
                  <a:pt x="509" y="338"/>
                  <a:pt x="509" y="337"/>
                </a:cubicBezTo>
                <a:cubicBezTo>
                  <a:pt x="509" y="337"/>
                  <a:pt x="508" y="337"/>
                  <a:pt x="508" y="338"/>
                </a:cubicBezTo>
                <a:lnTo>
                  <a:pt x="505" y="340"/>
                </a:lnTo>
                <a:lnTo>
                  <a:pt x="502" y="336"/>
                </a:lnTo>
                <a:lnTo>
                  <a:pt x="510" y="330"/>
                </a:lnTo>
                <a:lnTo>
                  <a:pt x="515" y="330"/>
                </a:lnTo>
                <a:lnTo>
                  <a:pt x="515" y="352"/>
                </a:lnTo>
                <a:lnTo>
                  <a:pt x="515" y="352"/>
                </a:lnTo>
                <a:close/>
                <a:moveTo>
                  <a:pt x="515" y="399"/>
                </a:moveTo>
                <a:lnTo>
                  <a:pt x="515" y="399"/>
                </a:lnTo>
                <a:lnTo>
                  <a:pt x="509" y="399"/>
                </a:lnTo>
                <a:lnTo>
                  <a:pt x="509" y="388"/>
                </a:lnTo>
                <a:cubicBezTo>
                  <a:pt x="509" y="386"/>
                  <a:pt x="509" y="385"/>
                  <a:pt x="509" y="384"/>
                </a:cubicBezTo>
                <a:cubicBezTo>
                  <a:pt x="509" y="384"/>
                  <a:pt x="508" y="385"/>
                  <a:pt x="508" y="385"/>
                </a:cubicBezTo>
                <a:lnTo>
                  <a:pt x="505" y="387"/>
                </a:lnTo>
                <a:lnTo>
                  <a:pt x="502" y="384"/>
                </a:lnTo>
                <a:lnTo>
                  <a:pt x="510" y="377"/>
                </a:lnTo>
                <a:lnTo>
                  <a:pt x="515" y="377"/>
                </a:lnTo>
                <a:lnTo>
                  <a:pt x="515" y="399"/>
                </a:lnTo>
                <a:lnTo>
                  <a:pt x="515" y="399"/>
                </a:lnTo>
                <a:close/>
                <a:moveTo>
                  <a:pt x="528" y="400"/>
                </a:moveTo>
                <a:lnTo>
                  <a:pt x="528" y="400"/>
                </a:lnTo>
                <a:cubicBezTo>
                  <a:pt x="525" y="400"/>
                  <a:pt x="523" y="399"/>
                  <a:pt x="522" y="397"/>
                </a:cubicBezTo>
                <a:cubicBezTo>
                  <a:pt x="521" y="395"/>
                  <a:pt x="520" y="392"/>
                  <a:pt x="520" y="388"/>
                </a:cubicBezTo>
                <a:cubicBezTo>
                  <a:pt x="520" y="384"/>
                  <a:pt x="521" y="382"/>
                  <a:pt x="522" y="380"/>
                </a:cubicBezTo>
                <a:cubicBezTo>
                  <a:pt x="523" y="378"/>
                  <a:pt x="525" y="377"/>
                  <a:pt x="528" y="377"/>
                </a:cubicBezTo>
                <a:cubicBezTo>
                  <a:pt x="530" y="377"/>
                  <a:pt x="532" y="378"/>
                  <a:pt x="534" y="380"/>
                </a:cubicBezTo>
                <a:cubicBezTo>
                  <a:pt x="535" y="382"/>
                  <a:pt x="536" y="385"/>
                  <a:pt x="536" y="388"/>
                </a:cubicBezTo>
                <a:cubicBezTo>
                  <a:pt x="536" y="392"/>
                  <a:pt x="535" y="395"/>
                  <a:pt x="534" y="397"/>
                </a:cubicBezTo>
                <a:cubicBezTo>
                  <a:pt x="533" y="399"/>
                  <a:pt x="531" y="400"/>
                  <a:pt x="528" y="400"/>
                </a:cubicBezTo>
                <a:close/>
                <a:moveTo>
                  <a:pt x="526" y="383"/>
                </a:moveTo>
                <a:lnTo>
                  <a:pt x="526" y="383"/>
                </a:lnTo>
                <a:cubicBezTo>
                  <a:pt x="526" y="384"/>
                  <a:pt x="526" y="386"/>
                  <a:pt x="526" y="388"/>
                </a:cubicBezTo>
                <a:cubicBezTo>
                  <a:pt x="526" y="391"/>
                  <a:pt x="526" y="393"/>
                  <a:pt x="526" y="394"/>
                </a:cubicBezTo>
                <a:cubicBezTo>
                  <a:pt x="527" y="394"/>
                  <a:pt x="527" y="395"/>
                  <a:pt x="528" y="395"/>
                </a:cubicBezTo>
                <a:cubicBezTo>
                  <a:pt x="529" y="395"/>
                  <a:pt x="529" y="394"/>
                  <a:pt x="529" y="393"/>
                </a:cubicBezTo>
                <a:cubicBezTo>
                  <a:pt x="530" y="393"/>
                  <a:pt x="530" y="391"/>
                  <a:pt x="530" y="388"/>
                </a:cubicBezTo>
                <a:cubicBezTo>
                  <a:pt x="530" y="386"/>
                  <a:pt x="530" y="384"/>
                  <a:pt x="529" y="383"/>
                </a:cubicBezTo>
                <a:cubicBezTo>
                  <a:pt x="529" y="382"/>
                  <a:pt x="529" y="382"/>
                  <a:pt x="528" y="382"/>
                </a:cubicBezTo>
                <a:cubicBezTo>
                  <a:pt x="527" y="382"/>
                  <a:pt x="527" y="382"/>
                  <a:pt x="526" y="383"/>
                </a:cubicBezTo>
                <a:close/>
                <a:moveTo>
                  <a:pt x="493" y="441"/>
                </a:moveTo>
                <a:lnTo>
                  <a:pt x="493" y="441"/>
                </a:lnTo>
                <a:cubicBezTo>
                  <a:pt x="494" y="440"/>
                  <a:pt x="494" y="438"/>
                  <a:pt x="494" y="436"/>
                </a:cubicBezTo>
                <a:cubicBezTo>
                  <a:pt x="494" y="433"/>
                  <a:pt x="494" y="432"/>
                  <a:pt x="493" y="431"/>
                </a:cubicBezTo>
                <a:cubicBezTo>
                  <a:pt x="493" y="430"/>
                  <a:pt x="492" y="429"/>
                  <a:pt x="492" y="429"/>
                </a:cubicBezTo>
                <a:cubicBezTo>
                  <a:pt x="491" y="429"/>
                  <a:pt x="490" y="430"/>
                  <a:pt x="490" y="431"/>
                </a:cubicBezTo>
                <a:cubicBezTo>
                  <a:pt x="490" y="431"/>
                  <a:pt x="490" y="433"/>
                  <a:pt x="490" y="436"/>
                </a:cubicBezTo>
                <a:cubicBezTo>
                  <a:pt x="490" y="438"/>
                  <a:pt x="490" y="440"/>
                  <a:pt x="490" y="441"/>
                </a:cubicBezTo>
                <a:cubicBezTo>
                  <a:pt x="490" y="442"/>
                  <a:pt x="491" y="442"/>
                  <a:pt x="492" y="442"/>
                </a:cubicBezTo>
                <a:cubicBezTo>
                  <a:pt x="492" y="442"/>
                  <a:pt x="493" y="442"/>
                  <a:pt x="493" y="441"/>
                </a:cubicBezTo>
                <a:close/>
                <a:moveTo>
                  <a:pt x="493" y="393"/>
                </a:moveTo>
                <a:lnTo>
                  <a:pt x="493" y="393"/>
                </a:lnTo>
                <a:cubicBezTo>
                  <a:pt x="494" y="393"/>
                  <a:pt x="494" y="391"/>
                  <a:pt x="494" y="388"/>
                </a:cubicBezTo>
                <a:cubicBezTo>
                  <a:pt x="494" y="386"/>
                  <a:pt x="494" y="384"/>
                  <a:pt x="493" y="383"/>
                </a:cubicBezTo>
                <a:cubicBezTo>
                  <a:pt x="493" y="382"/>
                  <a:pt x="492" y="382"/>
                  <a:pt x="492" y="382"/>
                </a:cubicBezTo>
                <a:cubicBezTo>
                  <a:pt x="491" y="382"/>
                  <a:pt x="490" y="382"/>
                  <a:pt x="490" y="383"/>
                </a:cubicBezTo>
                <a:cubicBezTo>
                  <a:pt x="490" y="384"/>
                  <a:pt x="490" y="386"/>
                  <a:pt x="490" y="388"/>
                </a:cubicBezTo>
                <a:cubicBezTo>
                  <a:pt x="490" y="391"/>
                  <a:pt x="490" y="393"/>
                  <a:pt x="490" y="394"/>
                </a:cubicBezTo>
                <a:cubicBezTo>
                  <a:pt x="490" y="394"/>
                  <a:pt x="491" y="395"/>
                  <a:pt x="492" y="395"/>
                </a:cubicBezTo>
                <a:cubicBezTo>
                  <a:pt x="492" y="395"/>
                  <a:pt x="493" y="394"/>
                  <a:pt x="493" y="393"/>
                </a:cubicBezTo>
                <a:close/>
                <a:moveTo>
                  <a:pt x="475" y="393"/>
                </a:moveTo>
                <a:lnTo>
                  <a:pt x="475" y="393"/>
                </a:lnTo>
                <a:cubicBezTo>
                  <a:pt x="476" y="393"/>
                  <a:pt x="476" y="391"/>
                  <a:pt x="476" y="388"/>
                </a:cubicBezTo>
                <a:cubicBezTo>
                  <a:pt x="476" y="386"/>
                  <a:pt x="476" y="384"/>
                  <a:pt x="475" y="383"/>
                </a:cubicBezTo>
                <a:cubicBezTo>
                  <a:pt x="475" y="382"/>
                  <a:pt x="474" y="382"/>
                  <a:pt x="474" y="382"/>
                </a:cubicBezTo>
                <a:cubicBezTo>
                  <a:pt x="473" y="382"/>
                  <a:pt x="472" y="382"/>
                  <a:pt x="472" y="383"/>
                </a:cubicBezTo>
                <a:cubicBezTo>
                  <a:pt x="472" y="384"/>
                  <a:pt x="472" y="386"/>
                  <a:pt x="472" y="388"/>
                </a:cubicBezTo>
                <a:cubicBezTo>
                  <a:pt x="472" y="391"/>
                  <a:pt x="472" y="393"/>
                  <a:pt x="472" y="394"/>
                </a:cubicBezTo>
                <a:cubicBezTo>
                  <a:pt x="472" y="394"/>
                  <a:pt x="473" y="395"/>
                  <a:pt x="474" y="395"/>
                </a:cubicBezTo>
                <a:cubicBezTo>
                  <a:pt x="474" y="395"/>
                  <a:pt x="475" y="394"/>
                  <a:pt x="475" y="393"/>
                </a:cubicBezTo>
                <a:close/>
                <a:moveTo>
                  <a:pt x="475" y="346"/>
                </a:moveTo>
                <a:lnTo>
                  <a:pt x="475" y="346"/>
                </a:lnTo>
                <a:cubicBezTo>
                  <a:pt x="476" y="345"/>
                  <a:pt x="476" y="344"/>
                  <a:pt x="476" y="341"/>
                </a:cubicBezTo>
                <a:cubicBezTo>
                  <a:pt x="476" y="339"/>
                  <a:pt x="476" y="337"/>
                  <a:pt x="475" y="336"/>
                </a:cubicBezTo>
                <a:cubicBezTo>
                  <a:pt x="475" y="335"/>
                  <a:pt x="474" y="335"/>
                  <a:pt x="474" y="335"/>
                </a:cubicBezTo>
                <a:cubicBezTo>
                  <a:pt x="473" y="335"/>
                  <a:pt x="472" y="335"/>
                  <a:pt x="472" y="336"/>
                </a:cubicBezTo>
                <a:cubicBezTo>
                  <a:pt x="472" y="337"/>
                  <a:pt x="472" y="339"/>
                  <a:pt x="472" y="341"/>
                </a:cubicBezTo>
                <a:cubicBezTo>
                  <a:pt x="472" y="344"/>
                  <a:pt x="472" y="345"/>
                  <a:pt x="472" y="346"/>
                </a:cubicBezTo>
                <a:cubicBezTo>
                  <a:pt x="472" y="347"/>
                  <a:pt x="473" y="348"/>
                  <a:pt x="474" y="348"/>
                </a:cubicBezTo>
                <a:cubicBezTo>
                  <a:pt x="474" y="348"/>
                  <a:pt x="475" y="347"/>
                  <a:pt x="475" y="346"/>
                </a:cubicBezTo>
                <a:close/>
                <a:moveTo>
                  <a:pt x="457" y="346"/>
                </a:moveTo>
                <a:lnTo>
                  <a:pt x="457" y="346"/>
                </a:lnTo>
                <a:cubicBezTo>
                  <a:pt x="457" y="345"/>
                  <a:pt x="458" y="344"/>
                  <a:pt x="458" y="341"/>
                </a:cubicBezTo>
                <a:cubicBezTo>
                  <a:pt x="458" y="339"/>
                  <a:pt x="457" y="337"/>
                  <a:pt x="457" y="336"/>
                </a:cubicBezTo>
                <a:cubicBezTo>
                  <a:pt x="457" y="335"/>
                  <a:pt x="456" y="335"/>
                  <a:pt x="456" y="335"/>
                </a:cubicBezTo>
                <a:cubicBezTo>
                  <a:pt x="455" y="335"/>
                  <a:pt x="454" y="335"/>
                  <a:pt x="454" y="336"/>
                </a:cubicBezTo>
                <a:cubicBezTo>
                  <a:pt x="454" y="337"/>
                  <a:pt x="454" y="339"/>
                  <a:pt x="454" y="341"/>
                </a:cubicBezTo>
                <a:cubicBezTo>
                  <a:pt x="454" y="344"/>
                  <a:pt x="454" y="345"/>
                  <a:pt x="454" y="346"/>
                </a:cubicBezTo>
                <a:cubicBezTo>
                  <a:pt x="454" y="347"/>
                  <a:pt x="455" y="348"/>
                  <a:pt x="456" y="348"/>
                </a:cubicBezTo>
                <a:cubicBezTo>
                  <a:pt x="456" y="348"/>
                  <a:pt x="457" y="347"/>
                  <a:pt x="457" y="346"/>
                </a:cubicBezTo>
                <a:close/>
                <a:moveTo>
                  <a:pt x="439" y="393"/>
                </a:moveTo>
                <a:lnTo>
                  <a:pt x="439" y="393"/>
                </a:lnTo>
                <a:cubicBezTo>
                  <a:pt x="439" y="393"/>
                  <a:pt x="440" y="391"/>
                  <a:pt x="440" y="388"/>
                </a:cubicBezTo>
                <a:cubicBezTo>
                  <a:pt x="440" y="386"/>
                  <a:pt x="439" y="384"/>
                  <a:pt x="439" y="383"/>
                </a:cubicBezTo>
                <a:cubicBezTo>
                  <a:pt x="439" y="382"/>
                  <a:pt x="438" y="382"/>
                  <a:pt x="438" y="382"/>
                </a:cubicBezTo>
                <a:cubicBezTo>
                  <a:pt x="437" y="382"/>
                  <a:pt x="436" y="382"/>
                  <a:pt x="436" y="383"/>
                </a:cubicBezTo>
                <a:cubicBezTo>
                  <a:pt x="436" y="384"/>
                  <a:pt x="436" y="386"/>
                  <a:pt x="436" y="388"/>
                </a:cubicBezTo>
                <a:cubicBezTo>
                  <a:pt x="436" y="391"/>
                  <a:pt x="436" y="393"/>
                  <a:pt x="436" y="394"/>
                </a:cubicBezTo>
                <a:cubicBezTo>
                  <a:pt x="436" y="394"/>
                  <a:pt x="437" y="395"/>
                  <a:pt x="438" y="395"/>
                </a:cubicBezTo>
                <a:cubicBezTo>
                  <a:pt x="438" y="395"/>
                  <a:pt x="439" y="394"/>
                  <a:pt x="439" y="393"/>
                </a:cubicBezTo>
                <a:close/>
                <a:moveTo>
                  <a:pt x="421" y="441"/>
                </a:moveTo>
                <a:lnTo>
                  <a:pt x="421" y="441"/>
                </a:lnTo>
                <a:cubicBezTo>
                  <a:pt x="421" y="440"/>
                  <a:pt x="421" y="438"/>
                  <a:pt x="422" y="436"/>
                </a:cubicBezTo>
                <a:cubicBezTo>
                  <a:pt x="422" y="433"/>
                  <a:pt x="421" y="432"/>
                  <a:pt x="421" y="431"/>
                </a:cubicBezTo>
                <a:cubicBezTo>
                  <a:pt x="421" y="430"/>
                  <a:pt x="420" y="429"/>
                  <a:pt x="419" y="429"/>
                </a:cubicBezTo>
                <a:cubicBezTo>
                  <a:pt x="419" y="429"/>
                  <a:pt x="418" y="430"/>
                  <a:pt x="418" y="431"/>
                </a:cubicBezTo>
                <a:cubicBezTo>
                  <a:pt x="418" y="431"/>
                  <a:pt x="417" y="433"/>
                  <a:pt x="417" y="436"/>
                </a:cubicBezTo>
                <a:cubicBezTo>
                  <a:pt x="417" y="438"/>
                  <a:pt x="418" y="440"/>
                  <a:pt x="418" y="441"/>
                </a:cubicBezTo>
                <a:cubicBezTo>
                  <a:pt x="418" y="442"/>
                  <a:pt x="419" y="442"/>
                  <a:pt x="419" y="442"/>
                </a:cubicBezTo>
                <a:cubicBezTo>
                  <a:pt x="420" y="442"/>
                  <a:pt x="421" y="442"/>
                  <a:pt x="421" y="441"/>
                </a:cubicBezTo>
                <a:close/>
                <a:moveTo>
                  <a:pt x="421" y="346"/>
                </a:moveTo>
                <a:lnTo>
                  <a:pt x="421" y="346"/>
                </a:lnTo>
                <a:cubicBezTo>
                  <a:pt x="421" y="345"/>
                  <a:pt x="421" y="344"/>
                  <a:pt x="422" y="341"/>
                </a:cubicBezTo>
                <a:cubicBezTo>
                  <a:pt x="422" y="339"/>
                  <a:pt x="421" y="337"/>
                  <a:pt x="421" y="336"/>
                </a:cubicBezTo>
                <a:cubicBezTo>
                  <a:pt x="421" y="335"/>
                  <a:pt x="420" y="335"/>
                  <a:pt x="419" y="335"/>
                </a:cubicBezTo>
                <a:cubicBezTo>
                  <a:pt x="419" y="335"/>
                  <a:pt x="418" y="335"/>
                  <a:pt x="418" y="336"/>
                </a:cubicBezTo>
                <a:cubicBezTo>
                  <a:pt x="418" y="337"/>
                  <a:pt x="417" y="339"/>
                  <a:pt x="417" y="341"/>
                </a:cubicBezTo>
                <a:cubicBezTo>
                  <a:pt x="417" y="344"/>
                  <a:pt x="418" y="345"/>
                  <a:pt x="418" y="346"/>
                </a:cubicBezTo>
                <a:cubicBezTo>
                  <a:pt x="418" y="347"/>
                  <a:pt x="419" y="348"/>
                  <a:pt x="419" y="348"/>
                </a:cubicBezTo>
                <a:cubicBezTo>
                  <a:pt x="420" y="348"/>
                  <a:pt x="421" y="347"/>
                  <a:pt x="421" y="346"/>
                </a:cubicBezTo>
                <a:close/>
                <a:moveTo>
                  <a:pt x="403" y="393"/>
                </a:moveTo>
                <a:lnTo>
                  <a:pt x="403" y="393"/>
                </a:lnTo>
                <a:cubicBezTo>
                  <a:pt x="403" y="393"/>
                  <a:pt x="403" y="391"/>
                  <a:pt x="403" y="388"/>
                </a:cubicBezTo>
                <a:cubicBezTo>
                  <a:pt x="403" y="386"/>
                  <a:pt x="403" y="384"/>
                  <a:pt x="403" y="383"/>
                </a:cubicBezTo>
                <a:cubicBezTo>
                  <a:pt x="403" y="382"/>
                  <a:pt x="402" y="382"/>
                  <a:pt x="401" y="382"/>
                </a:cubicBezTo>
                <a:cubicBezTo>
                  <a:pt x="401" y="382"/>
                  <a:pt x="400" y="382"/>
                  <a:pt x="400" y="383"/>
                </a:cubicBezTo>
                <a:cubicBezTo>
                  <a:pt x="400" y="384"/>
                  <a:pt x="399" y="386"/>
                  <a:pt x="399" y="388"/>
                </a:cubicBezTo>
                <a:cubicBezTo>
                  <a:pt x="399" y="391"/>
                  <a:pt x="400" y="393"/>
                  <a:pt x="400" y="394"/>
                </a:cubicBezTo>
                <a:cubicBezTo>
                  <a:pt x="400" y="394"/>
                  <a:pt x="401" y="395"/>
                  <a:pt x="401" y="395"/>
                </a:cubicBezTo>
                <a:cubicBezTo>
                  <a:pt x="402" y="395"/>
                  <a:pt x="403" y="394"/>
                  <a:pt x="403" y="393"/>
                </a:cubicBezTo>
                <a:close/>
                <a:moveTo>
                  <a:pt x="457" y="274"/>
                </a:moveTo>
                <a:lnTo>
                  <a:pt x="457" y="274"/>
                </a:lnTo>
                <a:cubicBezTo>
                  <a:pt x="463" y="274"/>
                  <a:pt x="468" y="275"/>
                  <a:pt x="473" y="276"/>
                </a:cubicBezTo>
                <a:lnTo>
                  <a:pt x="473" y="192"/>
                </a:lnTo>
                <a:lnTo>
                  <a:pt x="150" y="192"/>
                </a:lnTo>
                <a:lnTo>
                  <a:pt x="150" y="388"/>
                </a:lnTo>
                <a:lnTo>
                  <a:pt x="348" y="388"/>
                </a:lnTo>
                <a:cubicBezTo>
                  <a:pt x="348" y="387"/>
                  <a:pt x="348" y="385"/>
                  <a:pt x="348" y="384"/>
                </a:cubicBezTo>
                <a:cubicBezTo>
                  <a:pt x="348" y="323"/>
                  <a:pt x="397" y="274"/>
                  <a:pt x="457" y="274"/>
                </a:cubicBezTo>
                <a:close/>
                <a:moveTo>
                  <a:pt x="352" y="414"/>
                </a:moveTo>
                <a:lnTo>
                  <a:pt x="352" y="414"/>
                </a:lnTo>
                <a:lnTo>
                  <a:pt x="324" y="414"/>
                </a:lnTo>
                <a:lnTo>
                  <a:pt x="324" y="438"/>
                </a:lnTo>
                <a:lnTo>
                  <a:pt x="363" y="438"/>
                </a:lnTo>
                <a:cubicBezTo>
                  <a:pt x="358" y="431"/>
                  <a:pt x="355" y="423"/>
                  <a:pt x="352" y="414"/>
                </a:cubicBezTo>
                <a:close/>
                <a:moveTo>
                  <a:pt x="400" y="431"/>
                </a:moveTo>
                <a:lnTo>
                  <a:pt x="400" y="431"/>
                </a:lnTo>
                <a:cubicBezTo>
                  <a:pt x="400" y="431"/>
                  <a:pt x="399" y="433"/>
                  <a:pt x="399" y="436"/>
                </a:cubicBezTo>
                <a:cubicBezTo>
                  <a:pt x="399" y="438"/>
                  <a:pt x="400" y="440"/>
                  <a:pt x="400" y="441"/>
                </a:cubicBezTo>
                <a:cubicBezTo>
                  <a:pt x="400" y="441"/>
                  <a:pt x="400" y="441"/>
                  <a:pt x="400" y="441"/>
                </a:cubicBezTo>
                <a:cubicBezTo>
                  <a:pt x="400" y="442"/>
                  <a:pt x="401" y="442"/>
                  <a:pt x="401" y="442"/>
                </a:cubicBezTo>
                <a:cubicBezTo>
                  <a:pt x="401" y="442"/>
                  <a:pt x="401" y="442"/>
                  <a:pt x="401" y="442"/>
                </a:cubicBezTo>
                <a:cubicBezTo>
                  <a:pt x="402" y="442"/>
                  <a:pt x="403" y="442"/>
                  <a:pt x="403" y="441"/>
                </a:cubicBezTo>
                <a:cubicBezTo>
                  <a:pt x="403" y="440"/>
                  <a:pt x="403" y="438"/>
                  <a:pt x="403" y="436"/>
                </a:cubicBezTo>
                <a:cubicBezTo>
                  <a:pt x="403" y="433"/>
                  <a:pt x="403" y="432"/>
                  <a:pt x="403" y="431"/>
                </a:cubicBezTo>
                <a:cubicBezTo>
                  <a:pt x="403" y="430"/>
                  <a:pt x="402" y="429"/>
                  <a:pt x="401" y="429"/>
                </a:cubicBezTo>
                <a:cubicBezTo>
                  <a:pt x="401" y="429"/>
                  <a:pt x="400" y="430"/>
                  <a:pt x="400" y="431"/>
                </a:cubicBezTo>
                <a:close/>
              </a:path>
            </a:pathLst>
          </a:custGeom>
          <a:solidFill>
            <a:srgbClr val="00206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0461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53B44-D413-5416-505F-FABAA61BB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03" y="4590062"/>
            <a:ext cx="13192394" cy="5027715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551850" y="9390002"/>
            <a:ext cx="52103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4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B247BE17-C532-5DB8-3071-6F2D0A52F5F6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24994B1F-21E6-FA5E-6C35-75E9012986C0}"/>
              </a:ext>
            </a:extLst>
          </p:cNvPr>
          <p:cNvGrpSpPr/>
          <p:nvPr/>
        </p:nvGrpSpPr>
        <p:grpSpPr>
          <a:xfrm>
            <a:off x="-1" y="375066"/>
            <a:ext cx="12527280" cy="1246496"/>
            <a:chOff x="0" y="0"/>
            <a:chExt cx="11352116" cy="1661994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C4597E5-A164-5250-2375-EA08B47C6318}"/>
                </a:ext>
              </a:extLst>
            </p:cNvPr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21" name="TextBox 8">
            <a:extLst>
              <a:ext uri="{FF2B5EF4-FFF2-40B4-BE49-F238E27FC236}">
                <a16:creationId xmlns:a16="http://schemas.microsoft.com/office/drawing/2014/main" id="{15E6C7F0-CF9A-358F-E093-15450BE1C739}"/>
              </a:ext>
            </a:extLst>
          </p:cNvPr>
          <p:cNvSpPr txBox="1"/>
          <p:nvPr/>
        </p:nvSpPr>
        <p:spPr>
          <a:xfrm>
            <a:off x="353650" y="493827"/>
            <a:ext cx="11699349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Private Sector: Evolution of Financial Data and Finance Department Over the Decade (continued)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1ED347D1-604E-F892-45CD-289E94467B79}"/>
              </a:ext>
            </a:extLst>
          </p:cNvPr>
          <p:cNvGrpSpPr/>
          <p:nvPr/>
        </p:nvGrpSpPr>
        <p:grpSpPr>
          <a:xfrm>
            <a:off x="12015230" y="351092"/>
            <a:ext cx="1270470" cy="1270470"/>
            <a:chOff x="0" y="0"/>
            <a:chExt cx="1693959" cy="1693959"/>
          </a:xfrm>
        </p:grpSpPr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id="{FCEBAEFC-61D7-133C-B49E-83742F8CB0E6}"/>
                </a:ext>
              </a:extLst>
            </p:cNvPr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15739A47-E3D0-69A1-4317-648EDFB973B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</p:sp>
        </p:grp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EDB44B61-3727-DD3F-A328-09F3A2E6E723}"/>
                </a:ext>
              </a:extLst>
            </p:cNvPr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E1416AD3-6985-9310-0F20-1BA2DD948A37}"/>
                  </a:ext>
                </a:extLst>
              </p:cNvPr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28" name="TextBox 16">
                <a:extLst>
                  <a:ext uri="{FF2B5EF4-FFF2-40B4-BE49-F238E27FC236}">
                    <a16:creationId xmlns:a16="http://schemas.microsoft.com/office/drawing/2014/main" id="{3055A7DD-51A7-557C-54B0-F6FA7002753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E0187521-4199-657F-D9F0-56F2B1EC4335}"/>
                </a:ext>
              </a:extLst>
            </p:cNvPr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A90ED41E-17AB-B3A2-CBA2-F9322933212C}"/>
              </a:ext>
            </a:extLst>
          </p:cNvPr>
          <p:cNvSpPr/>
          <p:nvPr/>
        </p:nvSpPr>
        <p:spPr>
          <a:xfrm>
            <a:off x="12476034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B08D4-ED30-6A8D-8641-72CCC956EB7C}"/>
              </a:ext>
            </a:extLst>
          </p:cNvPr>
          <p:cNvSpPr/>
          <p:nvPr/>
        </p:nvSpPr>
        <p:spPr>
          <a:xfrm>
            <a:off x="914400" y="3314700"/>
            <a:ext cx="181740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>
                <a:latin typeface="Futura" panose="020B0604020202020204" charset="0"/>
                <a:cs typeface="Calibri Light" panose="020F0302020204030204" pitchFamily="34" charset="0"/>
              </a:rPr>
              <a:t>Accountants’ evolving </a:t>
            </a:r>
          </a:p>
          <a:p>
            <a:pPr algn="ctr"/>
            <a:r>
              <a:rPr lang="en-US" sz="2400" b="1">
                <a:latin typeface="Futura" panose="020B0604020202020204" charset="0"/>
                <a:cs typeface="Calibri Light" panose="020F0302020204030204" pitchFamily="34" charset="0"/>
              </a:rPr>
              <a:t>role</a:t>
            </a:r>
          </a:p>
        </p:txBody>
      </p:sp>
      <p:sp>
        <p:nvSpPr>
          <p:cNvPr id="7" name="Donut 29">
            <a:extLst>
              <a:ext uri="{FF2B5EF4-FFF2-40B4-BE49-F238E27FC236}">
                <a16:creationId xmlns:a16="http://schemas.microsoft.com/office/drawing/2014/main" id="{D8958A49-B43B-0A0A-2305-4E97875B761D}"/>
              </a:ext>
            </a:extLst>
          </p:cNvPr>
          <p:cNvSpPr/>
          <p:nvPr/>
        </p:nvSpPr>
        <p:spPr>
          <a:xfrm>
            <a:off x="422748" y="2396327"/>
            <a:ext cx="2834640" cy="2834640"/>
          </a:xfrm>
          <a:prstGeom prst="donut">
            <a:avLst>
              <a:gd name="adj" fmla="val 10860"/>
            </a:avLst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endParaRPr lang="en-US" sz="2400" err="1">
              <a:solidFill>
                <a:schemeClr val="tx1"/>
              </a:solidFill>
              <a:latin typeface="Futura" panose="020B0604020202020204" charset="0"/>
            </a:endParaRPr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id="{A4A3BD30-5484-328B-8521-7D6BF09BEC32}"/>
              </a:ext>
            </a:extLst>
          </p:cNvPr>
          <p:cNvSpPr/>
          <p:nvPr/>
        </p:nvSpPr>
        <p:spPr bwMode="gray">
          <a:xfrm>
            <a:off x="2887777" y="4876413"/>
            <a:ext cx="11330238" cy="3681704"/>
          </a:xfrm>
          <a:custGeom>
            <a:avLst/>
            <a:gdLst>
              <a:gd name="connsiteX0" fmla="*/ 0 w 8987246"/>
              <a:gd name="connsiteY0" fmla="*/ 0 h 2943497"/>
              <a:gd name="connsiteX1" fmla="*/ 740229 w 8987246"/>
              <a:gd name="connsiteY1" fmla="*/ 391885 h 2943497"/>
              <a:gd name="connsiteX2" fmla="*/ 2899954 w 8987246"/>
              <a:gd name="connsiteY2" fmla="*/ 592182 h 2943497"/>
              <a:gd name="connsiteX3" fmla="*/ 3971109 w 8987246"/>
              <a:gd name="connsiteY3" fmla="*/ 757645 h 2943497"/>
              <a:gd name="connsiteX4" fmla="*/ 4632960 w 8987246"/>
              <a:gd name="connsiteY4" fmla="*/ 1140822 h 2943497"/>
              <a:gd name="connsiteX5" fmla="*/ 4101737 w 8987246"/>
              <a:gd name="connsiteY5" fmla="*/ 1541417 h 2943497"/>
              <a:gd name="connsiteX6" fmla="*/ 2629989 w 8987246"/>
              <a:gd name="connsiteY6" fmla="*/ 1889760 h 2943497"/>
              <a:gd name="connsiteX7" fmla="*/ 3248297 w 8987246"/>
              <a:gd name="connsiteY7" fmla="*/ 2360022 h 2943497"/>
              <a:gd name="connsiteX8" fmla="*/ 6261463 w 8987246"/>
              <a:gd name="connsiteY8" fmla="*/ 2812868 h 2943497"/>
              <a:gd name="connsiteX9" fmla="*/ 8987246 w 8987246"/>
              <a:gd name="connsiteY9" fmla="*/ 2943497 h 2943497"/>
              <a:gd name="connsiteX10" fmla="*/ 8987246 w 8987246"/>
              <a:gd name="connsiteY10" fmla="*/ 2943497 h 29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87246" h="2943497">
                <a:moveTo>
                  <a:pt x="0" y="0"/>
                </a:moveTo>
                <a:cubicBezTo>
                  <a:pt x="128451" y="146594"/>
                  <a:pt x="256903" y="293188"/>
                  <a:pt x="740229" y="391885"/>
                </a:cubicBezTo>
                <a:cubicBezTo>
                  <a:pt x="1223555" y="490582"/>
                  <a:pt x="2361474" y="531222"/>
                  <a:pt x="2899954" y="592182"/>
                </a:cubicBezTo>
                <a:cubicBezTo>
                  <a:pt x="3438434" y="653142"/>
                  <a:pt x="3682275" y="666205"/>
                  <a:pt x="3971109" y="757645"/>
                </a:cubicBezTo>
                <a:cubicBezTo>
                  <a:pt x="4259943" y="849085"/>
                  <a:pt x="4611189" y="1010193"/>
                  <a:pt x="4632960" y="1140822"/>
                </a:cubicBezTo>
                <a:cubicBezTo>
                  <a:pt x="4654731" y="1271451"/>
                  <a:pt x="4435565" y="1416594"/>
                  <a:pt x="4101737" y="1541417"/>
                </a:cubicBezTo>
                <a:cubicBezTo>
                  <a:pt x="3767909" y="1666240"/>
                  <a:pt x="2772229" y="1753326"/>
                  <a:pt x="2629989" y="1889760"/>
                </a:cubicBezTo>
                <a:cubicBezTo>
                  <a:pt x="2487749" y="2026194"/>
                  <a:pt x="2643051" y="2206171"/>
                  <a:pt x="3248297" y="2360022"/>
                </a:cubicBezTo>
                <a:cubicBezTo>
                  <a:pt x="3853543" y="2513873"/>
                  <a:pt x="5304972" y="2715622"/>
                  <a:pt x="6261463" y="2812868"/>
                </a:cubicBezTo>
                <a:cubicBezTo>
                  <a:pt x="7217955" y="2910114"/>
                  <a:pt x="8987246" y="2943497"/>
                  <a:pt x="8987246" y="2943497"/>
                </a:cubicBezTo>
                <a:lnTo>
                  <a:pt x="8987246" y="2943497"/>
                </a:lnTo>
              </a:path>
            </a:pathLst>
          </a:custGeom>
          <a:noFill/>
          <a:ln w="76200" algn="ctr">
            <a:gradFill>
              <a:gsLst>
                <a:gs pos="0">
                  <a:srgbClr val="F5F5F6"/>
                </a:gs>
                <a:gs pos="20000">
                  <a:schemeClr val="bg1"/>
                </a:gs>
                <a:gs pos="85000">
                  <a:schemeClr val="bg1"/>
                </a:gs>
                <a:gs pos="100000">
                  <a:srgbClr val="D1D2D4"/>
                </a:gs>
              </a:gsLst>
              <a:lin ang="5400000" scaled="1"/>
            </a:gradFill>
            <a:miter lim="800000"/>
            <a:headEnd/>
            <a:tailEnd type="triangle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21A0F9-8606-3DF1-2E19-D7CF4CE62404}"/>
              </a:ext>
            </a:extLst>
          </p:cNvPr>
          <p:cNvSpPr/>
          <p:nvPr/>
        </p:nvSpPr>
        <p:spPr bwMode="gray">
          <a:xfrm>
            <a:off x="4069985" y="3966793"/>
            <a:ext cx="5665835" cy="1246538"/>
          </a:xfrm>
          <a:prstGeom prst="rect">
            <a:avLst/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182880" tIns="182880" rIns="182880" bIns="182880" rtlCol="0" anchor="ctr"/>
          <a:lstStyle/>
          <a:p>
            <a:pPr lvl="0" algn="ctr">
              <a:spcAft>
                <a:spcPts val="120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Futura" panose="020B0604020202020204" charset="0"/>
              </a:rPr>
              <a:t>Expectations for accountants to </a:t>
            </a:r>
            <a:r>
              <a:rPr lang="en-US" sz="2400" b="1" dirty="0">
                <a:solidFill>
                  <a:srgbClr val="FFC000"/>
                </a:solidFill>
                <a:latin typeface="Futura" panose="020B0604020202020204" charset="0"/>
              </a:rPr>
              <a:t>ensure the reliability</a:t>
            </a:r>
            <a:r>
              <a:rPr lang="en-US" sz="2400" b="1" dirty="0">
                <a:solidFill>
                  <a:schemeClr val="bg1"/>
                </a:solidFill>
                <a:latin typeface="Futura" panose="020B060402020202020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utura" panose="020B0604020202020204" charset="0"/>
              </a:rPr>
              <a:t>of financial information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78D2C7-18E9-5007-CF6B-167A70A3FCC8}"/>
              </a:ext>
            </a:extLst>
          </p:cNvPr>
          <p:cNvSpPr/>
          <p:nvPr/>
        </p:nvSpPr>
        <p:spPr bwMode="gray">
          <a:xfrm>
            <a:off x="424470" y="7372244"/>
            <a:ext cx="5665835" cy="1246538"/>
          </a:xfrm>
          <a:prstGeom prst="rect">
            <a:avLst/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182880" tIns="182880" rIns="182880" bIns="182880" rtlCol="0" anchor="ctr"/>
          <a:lstStyle/>
          <a:p>
            <a:pPr lvl="0" algn="ctr">
              <a:spcAft>
                <a:spcPts val="1200"/>
              </a:spcAft>
              <a:defRPr/>
            </a:pPr>
            <a:r>
              <a:rPr lang="en-US" sz="2400">
                <a:solidFill>
                  <a:schemeClr val="bg1"/>
                </a:solidFill>
                <a:latin typeface="Futura" panose="020B0604020202020204" charset="0"/>
              </a:rPr>
              <a:t>Expectations for accountants to be </a:t>
            </a:r>
            <a:r>
              <a:rPr lang="en-US" sz="2400" b="1">
                <a:solidFill>
                  <a:srgbClr val="FFC000"/>
                </a:solidFill>
                <a:latin typeface="Futura" panose="020B0604020202020204" charset="0"/>
              </a:rPr>
              <a:t>technologically proficient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53AE7C-8ED5-EBB2-A33B-5BD259138B2E}"/>
              </a:ext>
            </a:extLst>
          </p:cNvPr>
          <p:cNvSpPr/>
          <p:nvPr/>
        </p:nvSpPr>
        <p:spPr bwMode="gray">
          <a:xfrm>
            <a:off x="9063157" y="5981642"/>
            <a:ext cx="5665835" cy="1246538"/>
          </a:xfrm>
          <a:prstGeom prst="rect">
            <a:avLst/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182880" tIns="182880" rIns="182880" bIns="182880" rtlCol="0" anchor="ctr"/>
          <a:lstStyle/>
          <a:p>
            <a:pPr lvl="0" algn="ctr">
              <a:spcAft>
                <a:spcPts val="1200"/>
              </a:spcAft>
              <a:defRPr/>
            </a:pPr>
            <a:r>
              <a:rPr lang="en-US" sz="2400">
                <a:solidFill>
                  <a:schemeClr val="bg1"/>
                </a:solidFill>
                <a:latin typeface="Futura" panose="020B0604020202020204" charset="0"/>
              </a:rPr>
              <a:t>Constant need to adapt to </a:t>
            </a:r>
            <a:r>
              <a:rPr lang="en-US" sz="2400" b="1">
                <a:solidFill>
                  <a:srgbClr val="FFC000"/>
                </a:solidFill>
                <a:latin typeface="Futura" panose="020B0604020202020204" charset="0"/>
              </a:rPr>
              <a:t>increased data availability and complexity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F456DC-5E18-0C15-1E9F-F1792A857DA8}"/>
              </a:ext>
            </a:extLst>
          </p:cNvPr>
          <p:cNvSpPr/>
          <p:nvPr/>
        </p:nvSpPr>
        <p:spPr bwMode="gray">
          <a:xfrm>
            <a:off x="11574829" y="8155217"/>
            <a:ext cx="5665835" cy="1246538"/>
          </a:xfrm>
          <a:prstGeom prst="rect">
            <a:avLst/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182880" tIns="182880" rIns="182880" bIns="182880" rtlCol="0" anchor="ctr"/>
          <a:lstStyle/>
          <a:p>
            <a:pPr lvl="0" algn="ctr">
              <a:spcAft>
                <a:spcPts val="1200"/>
              </a:spcAft>
              <a:defRPr/>
            </a:pPr>
            <a:r>
              <a:rPr lang="en-US" sz="2400">
                <a:solidFill>
                  <a:schemeClr val="bg1"/>
                </a:solidFill>
                <a:latin typeface="Futura" panose="020B0604020202020204" charset="0"/>
              </a:rPr>
              <a:t>Increased need to </a:t>
            </a:r>
            <a:r>
              <a:rPr lang="en-US" sz="2400" b="1">
                <a:solidFill>
                  <a:srgbClr val="FFC000"/>
                </a:solidFill>
                <a:latin typeface="Futura" panose="020B0604020202020204" charset="0"/>
              </a:rPr>
              <a:t>adapt to AI </a:t>
            </a:r>
            <a:r>
              <a:rPr lang="en-US" sz="2400">
                <a:solidFill>
                  <a:schemeClr val="bg1"/>
                </a:solidFill>
                <a:latin typeface="Futura" panose="020B0604020202020204" charset="0"/>
              </a:rPr>
              <a:t>powered </a:t>
            </a:r>
            <a:r>
              <a:rPr lang="en-US" sz="2400" b="1">
                <a:solidFill>
                  <a:srgbClr val="FFC000"/>
                </a:solidFill>
                <a:latin typeface="Futura" panose="020B0604020202020204" charset="0"/>
              </a:rPr>
              <a:t>analytical tools </a:t>
            </a:r>
            <a:r>
              <a:rPr lang="en-US" sz="2400">
                <a:solidFill>
                  <a:schemeClr val="bg1"/>
                </a:solidFill>
                <a:latin typeface="Futura" panose="020B0604020202020204" charset="0"/>
              </a:rPr>
              <a:t>and data </a:t>
            </a:r>
            <a:r>
              <a:rPr lang="en-US" sz="2400" b="1" err="1">
                <a:solidFill>
                  <a:srgbClr val="FFC000"/>
                </a:solidFill>
                <a:latin typeface="Futura" panose="020B0604020202020204" charset="0"/>
              </a:rPr>
              <a:t>visualisation</a:t>
            </a:r>
            <a:r>
              <a:rPr lang="en-US" sz="2400" b="1">
                <a:solidFill>
                  <a:srgbClr val="FFC000"/>
                </a:solidFill>
                <a:latin typeface="Futura" panose="020B0604020202020204" charset="0"/>
              </a:rPr>
              <a:t> tools</a:t>
            </a:r>
          </a:p>
        </p:txBody>
      </p:sp>
    </p:spTree>
    <p:extLst>
      <p:ext uri="{BB962C8B-B14F-4D97-AF65-F5344CB8AC3E}">
        <p14:creationId xmlns:p14="http://schemas.microsoft.com/office/powerpoint/2010/main" val="201166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551850" y="9390002"/>
            <a:ext cx="52103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5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B247BE17-C532-5DB8-3071-6F2D0A52F5F6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24994B1F-21E6-FA5E-6C35-75E9012986C0}"/>
              </a:ext>
            </a:extLst>
          </p:cNvPr>
          <p:cNvGrpSpPr/>
          <p:nvPr/>
        </p:nvGrpSpPr>
        <p:grpSpPr>
          <a:xfrm>
            <a:off x="-1" y="375066"/>
            <a:ext cx="12527280" cy="1246496"/>
            <a:chOff x="0" y="0"/>
            <a:chExt cx="11352116" cy="1661994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C4597E5-A164-5250-2375-EA08B47C6318}"/>
                </a:ext>
              </a:extLst>
            </p:cNvPr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21" name="TextBox 8">
            <a:extLst>
              <a:ext uri="{FF2B5EF4-FFF2-40B4-BE49-F238E27FC236}">
                <a16:creationId xmlns:a16="http://schemas.microsoft.com/office/drawing/2014/main" id="{15E6C7F0-CF9A-358F-E093-15450BE1C739}"/>
              </a:ext>
            </a:extLst>
          </p:cNvPr>
          <p:cNvSpPr txBox="1"/>
          <p:nvPr/>
        </p:nvSpPr>
        <p:spPr>
          <a:xfrm>
            <a:off x="353650" y="493827"/>
            <a:ext cx="11699349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Private Sector: Evolution of Financial Data and Finance Department Over the Decade (continued)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1ED347D1-604E-F892-45CD-289E94467B79}"/>
              </a:ext>
            </a:extLst>
          </p:cNvPr>
          <p:cNvGrpSpPr/>
          <p:nvPr/>
        </p:nvGrpSpPr>
        <p:grpSpPr>
          <a:xfrm>
            <a:off x="12015230" y="351092"/>
            <a:ext cx="1270470" cy="1270470"/>
            <a:chOff x="0" y="0"/>
            <a:chExt cx="1693959" cy="1693959"/>
          </a:xfrm>
        </p:grpSpPr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id="{FCEBAEFC-61D7-133C-B49E-83742F8CB0E6}"/>
                </a:ext>
              </a:extLst>
            </p:cNvPr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15739A47-E3D0-69A1-4317-648EDFB973B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</p:sp>
        </p:grp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EDB44B61-3727-DD3F-A328-09F3A2E6E723}"/>
                </a:ext>
              </a:extLst>
            </p:cNvPr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E1416AD3-6985-9310-0F20-1BA2DD948A37}"/>
                  </a:ext>
                </a:extLst>
              </p:cNvPr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28" name="TextBox 16">
                <a:extLst>
                  <a:ext uri="{FF2B5EF4-FFF2-40B4-BE49-F238E27FC236}">
                    <a16:creationId xmlns:a16="http://schemas.microsoft.com/office/drawing/2014/main" id="{3055A7DD-51A7-557C-54B0-F6FA7002753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E0187521-4199-657F-D9F0-56F2B1EC4335}"/>
                </a:ext>
              </a:extLst>
            </p:cNvPr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A90ED41E-17AB-B3A2-CBA2-F9322933212C}"/>
              </a:ext>
            </a:extLst>
          </p:cNvPr>
          <p:cNvSpPr/>
          <p:nvPr/>
        </p:nvSpPr>
        <p:spPr>
          <a:xfrm>
            <a:off x="12476034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9FE0E4-137F-6650-3063-766870F20C33}"/>
              </a:ext>
            </a:extLst>
          </p:cNvPr>
          <p:cNvSpPr/>
          <p:nvPr/>
        </p:nvSpPr>
        <p:spPr>
          <a:xfrm>
            <a:off x="815372" y="3115151"/>
            <a:ext cx="2004028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Evolution of business using digital tools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Donut 29">
            <a:extLst>
              <a:ext uri="{FF2B5EF4-FFF2-40B4-BE49-F238E27FC236}">
                <a16:creationId xmlns:a16="http://schemas.microsoft.com/office/drawing/2014/main" id="{7271426D-4766-A8F5-7B65-FBC02AA7F7CB}"/>
              </a:ext>
            </a:extLst>
          </p:cNvPr>
          <p:cNvSpPr/>
          <p:nvPr/>
        </p:nvSpPr>
        <p:spPr>
          <a:xfrm>
            <a:off x="422748" y="2396327"/>
            <a:ext cx="2834640" cy="2834640"/>
          </a:xfrm>
          <a:prstGeom prst="donut">
            <a:avLst>
              <a:gd name="adj" fmla="val 10860"/>
            </a:avLst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/>
            <a:endParaRPr lang="en-US" sz="2800" err="1">
              <a:solidFill>
                <a:schemeClr val="tx1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5BEADF3D-A83F-DBD3-D0BC-68ED294F7D3F}"/>
              </a:ext>
            </a:extLst>
          </p:cNvPr>
          <p:cNvSpPr txBox="1"/>
          <p:nvPr/>
        </p:nvSpPr>
        <p:spPr>
          <a:xfrm>
            <a:off x="3886200" y="3039840"/>
            <a:ext cx="4987452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>
                <a:effectLst/>
                <a:latin typeface="Futura" panose="020B0604020202020204" charset="0"/>
              </a:rPr>
              <a:t>Employment of </a:t>
            </a:r>
            <a:r>
              <a:rPr lang="en-US" sz="2400" b="1" i="0">
                <a:effectLst/>
                <a:latin typeface="Futura" panose="020B0604020202020204" charset="0"/>
              </a:rPr>
              <a:t>digital marketing</a:t>
            </a:r>
            <a:r>
              <a:rPr lang="en-US" sz="2400" b="0" i="0">
                <a:effectLst/>
                <a:latin typeface="Futura" panose="020B0604020202020204" charset="0"/>
              </a:rPr>
              <a:t> for cost-effective outreach and customer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>
                <a:effectLst/>
                <a:latin typeface="Futura" panose="020B0604020202020204" charset="0"/>
              </a:rPr>
              <a:t>Use </a:t>
            </a:r>
            <a:r>
              <a:rPr lang="en-US" sz="2400" b="1" i="0">
                <a:effectLst/>
                <a:latin typeface="Futura" panose="020B0604020202020204" charset="0"/>
              </a:rPr>
              <a:t>data-driven strategies </a:t>
            </a:r>
            <a:r>
              <a:rPr lang="en-US" sz="2400" b="0" i="0">
                <a:effectLst/>
                <a:latin typeface="Futura" panose="020B0604020202020204" charset="0"/>
              </a:rPr>
              <a:t>to tailor offerings and enhance customer satisfaction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839148A-680B-5F5A-8164-98A72F8BE90E}"/>
              </a:ext>
            </a:extLst>
          </p:cNvPr>
          <p:cNvSpPr txBox="1"/>
          <p:nvPr/>
        </p:nvSpPr>
        <p:spPr>
          <a:xfrm>
            <a:off x="4939459" y="2574698"/>
            <a:ext cx="27432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utura" panose="020B0604020202020204" charset="0"/>
              </a:rPr>
              <a:t>SMEs</a:t>
            </a:r>
            <a:endParaRPr lang="en-US" sz="2400" i="0" dirty="0">
              <a:solidFill>
                <a:schemeClr val="bg1"/>
              </a:solidFill>
              <a:effectLst/>
              <a:latin typeface="Futura" panose="020B060402020202020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C5BB54-F970-098A-C137-2B9F06D1BC2B}"/>
              </a:ext>
            </a:extLst>
          </p:cNvPr>
          <p:cNvGrpSpPr/>
          <p:nvPr/>
        </p:nvGrpSpPr>
        <p:grpSpPr>
          <a:xfrm>
            <a:off x="9852630" y="2230766"/>
            <a:ext cx="4987452" cy="3142798"/>
            <a:chOff x="422748" y="6060188"/>
            <a:chExt cx="4987452" cy="3142798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DF57EDA-9E2E-58F1-F4C7-A7E3FE144E85}"/>
                </a:ext>
              </a:extLst>
            </p:cNvPr>
            <p:cNvSpPr txBox="1"/>
            <p:nvPr/>
          </p:nvSpPr>
          <p:spPr>
            <a:xfrm>
              <a:off x="422748" y="6525330"/>
              <a:ext cx="4987452" cy="267765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0" i="0" dirty="0">
                  <a:effectLst/>
                  <a:latin typeface="Futura" panose="020B0604020202020204" charset="0"/>
                </a:rPr>
                <a:t>Integration of global operations using </a:t>
              </a:r>
              <a:r>
                <a:rPr lang="en-US" sz="2400" b="1" i="0" dirty="0">
                  <a:effectLst/>
                  <a:latin typeface="Futura" panose="020B0604020202020204" charset="0"/>
                </a:rPr>
                <a:t>advanced reporting </a:t>
              </a:r>
              <a:r>
                <a:rPr lang="en-US" sz="2400" b="0" i="0" dirty="0">
                  <a:effectLst/>
                  <a:latin typeface="Futura" panose="020B0604020202020204" charset="0"/>
                </a:rPr>
                <a:t>and </a:t>
              </a:r>
              <a:r>
                <a:rPr lang="en-US" sz="2400" b="1" i="0" dirty="0">
                  <a:effectLst/>
                  <a:latin typeface="Futura" panose="020B0604020202020204" charset="0"/>
                </a:rPr>
                <a:t>data analytics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0" i="0" dirty="0">
                  <a:effectLst/>
                  <a:latin typeface="Futura" panose="020B0604020202020204" charset="0"/>
                </a:rPr>
                <a:t>Streamlined </a:t>
              </a:r>
              <a:r>
                <a:rPr lang="en-US" sz="2400" b="1" i="0" dirty="0">
                  <a:effectLst/>
                  <a:latin typeface="Futura" panose="020B0604020202020204" charset="0"/>
                </a:rPr>
                <a:t>digital trading platforms </a:t>
              </a:r>
              <a:r>
                <a:rPr lang="en-US" sz="2400" b="0" i="0" dirty="0">
                  <a:effectLst/>
                  <a:latin typeface="Futura" panose="020B0604020202020204" charset="0"/>
                </a:rPr>
                <a:t>for efficiency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0" i="0" dirty="0">
                  <a:effectLst/>
                  <a:latin typeface="Futura" panose="020B0604020202020204" charset="0"/>
                </a:rPr>
                <a:t>Improvised overall decision making with </a:t>
              </a:r>
              <a:r>
                <a:rPr lang="en-US" sz="2400" b="1" i="0" dirty="0">
                  <a:effectLst/>
                  <a:latin typeface="Futura" panose="020B0604020202020204" charset="0"/>
                </a:rPr>
                <a:t>real-time information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C203C134-CBCC-680A-6005-83A9E6F04263}"/>
                </a:ext>
              </a:extLst>
            </p:cNvPr>
            <p:cNvSpPr txBox="1"/>
            <p:nvPr/>
          </p:nvSpPr>
          <p:spPr>
            <a:xfrm>
              <a:off x="1476007" y="6060188"/>
              <a:ext cx="2743200" cy="46166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0" dirty="0">
                  <a:solidFill>
                    <a:schemeClr val="bg1"/>
                  </a:solidFill>
                  <a:effectLst/>
                  <a:latin typeface="Futura" panose="020B0604020202020204" charset="0"/>
                </a:rPr>
                <a:t>MNCs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4FF53CAB-FD42-7739-2EAC-D3E130E3A92C}"/>
              </a:ext>
            </a:extLst>
          </p:cNvPr>
          <p:cNvSpPr txBox="1"/>
          <p:nvPr/>
        </p:nvSpPr>
        <p:spPr>
          <a:xfrm>
            <a:off x="1295400" y="6142042"/>
            <a:ext cx="5665834" cy="30469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Futura" panose="020B0604020202020204" charset="0"/>
              </a:rPr>
              <a:t>Real-time reporting </a:t>
            </a:r>
            <a:r>
              <a:rPr lang="en-US" sz="2400" b="0" i="0" dirty="0">
                <a:effectLst/>
                <a:latin typeface="Futura" panose="020B0604020202020204" charset="0"/>
              </a:rPr>
              <a:t>systems for government oversight and public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Futura" panose="020B0604020202020204" charset="0"/>
              </a:rPr>
              <a:t>Utilisation</a:t>
            </a:r>
            <a:r>
              <a:rPr lang="en-US" sz="2400" dirty="0">
                <a:latin typeface="Futura" panose="020B0604020202020204" charset="0"/>
              </a:rPr>
              <a:t> of data analytics for </a:t>
            </a:r>
            <a:r>
              <a:rPr lang="en-US" sz="2400" b="1" dirty="0">
                <a:latin typeface="Futura" panose="020B0604020202020204" charset="0"/>
              </a:rPr>
              <a:t>comprehensive ESG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Futura" panose="020B0604020202020204" charset="0"/>
              </a:rPr>
              <a:t>Cross functional </a:t>
            </a:r>
            <a:r>
              <a:rPr lang="en-US" sz="2400" dirty="0">
                <a:latin typeface="Futura" panose="020B0604020202020204" charset="0"/>
              </a:rPr>
              <a:t>information gathering</a:t>
            </a:r>
            <a:endParaRPr lang="en-US" sz="2400" b="0" i="0" dirty="0">
              <a:effectLst/>
              <a:latin typeface="Futura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utura" panose="020B0604020202020204" charset="0"/>
              </a:rPr>
              <a:t>Enhance </a:t>
            </a:r>
            <a:r>
              <a:rPr lang="en-US" sz="2400" b="1" dirty="0">
                <a:latin typeface="Futura" panose="020B0604020202020204" charset="0"/>
              </a:rPr>
              <a:t>transparency </a:t>
            </a:r>
            <a:r>
              <a:rPr lang="en-US" sz="2400" dirty="0">
                <a:latin typeface="Futura" panose="020B0604020202020204" charset="0"/>
              </a:rPr>
              <a:t>and </a:t>
            </a:r>
            <a:r>
              <a:rPr lang="en-US" sz="2400" b="1" dirty="0">
                <a:latin typeface="Futura" panose="020B0604020202020204" charset="0"/>
              </a:rPr>
              <a:t>accountability </a:t>
            </a:r>
            <a:r>
              <a:rPr lang="en-US" sz="2400" dirty="0">
                <a:latin typeface="Futura" panose="020B0604020202020204" charset="0"/>
              </a:rPr>
              <a:t>in public fund management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B7D98CD-D7A8-2BF0-81A9-8257C2C58E7A}"/>
              </a:ext>
            </a:extLst>
          </p:cNvPr>
          <p:cNvSpPr txBox="1"/>
          <p:nvPr/>
        </p:nvSpPr>
        <p:spPr>
          <a:xfrm>
            <a:off x="2348659" y="5676900"/>
            <a:ext cx="3116324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chemeClr val="bg1"/>
                </a:solidFill>
                <a:effectLst/>
                <a:latin typeface="Futura" panose="020B0604020202020204" charset="0"/>
              </a:rPr>
              <a:t>GLCs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31CE35F0-799A-19C0-9622-C67DC1878044}"/>
              </a:ext>
            </a:extLst>
          </p:cNvPr>
          <p:cNvSpPr txBox="1"/>
          <p:nvPr/>
        </p:nvSpPr>
        <p:spPr>
          <a:xfrm>
            <a:off x="7433148" y="6525330"/>
            <a:ext cx="5665834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Futura" panose="020B0604020202020204" charset="0"/>
              </a:rPr>
              <a:t>Real-time reporting </a:t>
            </a:r>
            <a:r>
              <a:rPr lang="en-US" sz="2400" dirty="0">
                <a:latin typeface="Futura" panose="020B0604020202020204" charset="0"/>
              </a:rPr>
              <a:t>systems for public and compliances </a:t>
            </a:r>
            <a:endParaRPr lang="en-US" sz="2400" b="0" i="0" dirty="0">
              <a:effectLst/>
              <a:latin typeface="Futura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Futura" panose="020B0604020202020204" charset="0"/>
              </a:rPr>
              <a:t>Utilisation</a:t>
            </a:r>
            <a:r>
              <a:rPr lang="en-US" sz="2400" b="0" i="0" dirty="0">
                <a:effectLst/>
                <a:latin typeface="Futura" panose="020B0604020202020204" charset="0"/>
              </a:rPr>
              <a:t> of data analytics for </a:t>
            </a:r>
            <a:r>
              <a:rPr lang="en-US" sz="2400" b="1" i="0" dirty="0">
                <a:effectLst/>
                <a:latin typeface="Futura" panose="020B0604020202020204" charset="0"/>
              </a:rPr>
              <a:t>comprehensive ESG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Futura" panose="020B0604020202020204" charset="0"/>
              </a:rPr>
              <a:t>Cross functional </a:t>
            </a:r>
            <a:r>
              <a:rPr lang="en-US" sz="2400" b="0" i="0" dirty="0">
                <a:effectLst/>
                <a:latin typeface="Futura" panose="020B0604020202020204" charset="0"/>
              </a:rPr>
              <a:t>information gathering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Futura" panose="020B0604020202020204" charset="0"/>
              </a:rPr>
              <a:t>Improvised </a:t>
            </a:r>
            <a:r>
              <a:rPr lang="en-US" sz="2400" b="1" i="0" dirty="0">
                <a:effectLst/>
                <a:latin typeface="Futura" panose="020B0604020202020204" charset="0"/>
              </a:rPr>
              <a:t>data proofing </a:t>
            </a:r>
            <a:r>
              <a:rPr lang="en-US" sz="2400" b="0" i="0" dirty="0">
                <a:effectLst/>
                <a:latin typeface="Futura" panose="020B0604020202020204" charset="0"/>
              </a:rPr>
              <a:t>enhancing credibility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F899DDA2-24B4-A6DC-68E3-43DAB710445F}"/>
              </a:ext>
            </a:extLst>
          </p:cNvPr>
          <p:cNvSpPr txBox="1"/>
          <p:nvPr/>
        </p:nvSpPr>
        <p:spPr>
          <a:xfrm>
            <a:off x="8486407" y="6060188"/>
            <a:ext cx="3116324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Futura" panose="020B0604020202020204" charset="0"/>
              </a:rPr>
              <a:t>P</a:t>
            </a:r>
            <a:r>
              <a:rPr lang="en-US" sz="2400" i="0">
                <a:solidFill>
                  <a:schemeClr val="bg1"/>
                </a:solidFill>
                <a:effectLst/>
                <a:latin typeface="Futura" panose="020B0604020202020204" charset="0"/>
              </a:rPr>
              <a:t>LCs</a:t>
            </a:r>
          </a:p>
        </p:txBody>
      </p:sp>
    </p:spTree>
    <p:extLst>
      <p:ext uri="{BB962C8B-B14F-4D97-AF65-F5344CB8AC3E}">
        <p14:creationId xmlns:p14="http://schemas.microsoft.com/office/powerpoint/2010/main" val="1114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172" grpId="0" animBg="1"/>
      <p:bldP spid="173" grpId="0" animBg="1"/>
      <p:bldP spid="178" grpId="0" animBg="1"/>
      <p:bldP spid="179" grpId="0" animBg="1"/>
      <p:bldP spid="182" grpId="0" animBg="1"/>
      <p:bldP spid="1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F2E8043-D75B-5AB8-71A4-9CEF6C9012F5}"/>
              </a:ext>
            </a:extLst>
          </p:cNvPr>
          <p:cNvSpPr/>
          <p:nvPr/>
        </p:nvSpPr>
        <p:spPr bwMode="gray">
          <a:xfrm>
            <a:off x="10615832" y="6272678"/>
            <a:ext cx="6837263" cy="822960"/>
          </a:xfrm>
          <a:prstGeom prst="roundRect">
            <a:avLst>
              <a:gd name="adj" fmla="val 15891"/>
            </a:avLst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blurRad="101600" dist="63500" dir="5400000" algn="t" rotWithShape="0">
              <a:schemeClr val="bg1">
                <a:lumMod val="85000"/>
                <a:alpha val="35000"/>
              </a:schemeClr>
            </a:outerShdw>
          </a:effectLst>
        </p:spPr>
        <p:txBody>
          <a:bodyPr wrap="square" lIns="88900" tIns="88900" rIns="274320" bIns="88900" rtlCol="0" anchor="ctr"/>
          <a:lstStyle/>
          <a:p>
            <a:pPr lvl="0" indent="173038" algn="ctr">
              <a:defRPr/>
            </a:pPr>
            <a:r>
              <a:rPr lang="en-US" sz="2400" dirty="0">
                <a:latin typeface="Futura" panose="020B0604020202020204" charset="0"/>
                <a:ea typeface="Open Sans" panose="020B0606030504020204" pitchFamily="34" charset="0"/>
                <a:cs typeface="Calibri Light" panose="020F0302020204030204" pitchFamily="34" charset="0"/>
              </a:rPr>
              <a:t>Increased employee satisfaction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EC10C54-34BD-2F08-EA76-F52275179A5D}"/>
              </a:ext>
            </a:extLst>
          </p:cNvPr>
          <p:cNvSpPr/>
          <p:nvPr/>
        </p:nvSpPr>
        <p:spPr bwMode="gray">
          <a:xfrm>
            <a:off x="10637264" y="3516486"/>
            <a:ext cx="6733688" cy="822960"/>
          </a:xfrm>
          <a:prstGeom prst="roundRect">
            <a:avLst>
              <a:gd name="adj" fmla="val 15891"/>
            </a:avLst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blurRad="101600" dist="63500" dir="5400000" algn="t" rotWithShape="0">
              <a:schemeClr val="bg1">
                <a:lumMod val="85000"/>
                <a:alpha val="35000"/>
              </a:schemeClr>
            </a:outerShdw>
          </a:effectLst>
        </p:spPr>
        <p:txBody>
          <a:bodyPr wrap="square" lIns="88900" tIns="88900" rIns="274320" bIns="88900" rtlCol="0" anchor="ctr"/>
          <a:lstStyle/>
          <a:p>
            <a:pPr marL="749300" lvl="0" indent="-292100" algn="ctr">
              <a:defRPr/>
            </a:pPr>
            <a:r>
              <a:rPr lang="en-US" sz="2400" dirty="0">
                <a:latin typeface="Futura" panose="020B0604020202020204" charset="0"/>
                <a:ea typeface="Open Sans" panose="020B0606030504020204" pitchFamily="34" charset="0"/>
                <a:cs typeface="Calibri Light" panose="020F0302020204030204" pitchFamily="34" charset="0"/>
              </a:rPr>
              <a:t>Borderless collaboration opportunities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13DCE8-3A7C-B840-4295-7ACA995354BB}"/>
              </a:ext>
            </a:extLst>
          </p:cNvPr>
          <p:cNvSpPr/>
          <p:nvPr/>
        </p:nvSpPr>
        <p:spPr bwMode="gray">
          <a:xfrm rot="10800000">
            <a:off x="353650" y="2265999"/>
            <a:ext cx="6428150" cy="7329224"/>
          </a:xfrm>
          <a:prstGeom prst="roundRect">
            <a:avLst>
              <a:gd name="adj" fmla="val 5801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 algn="ctr">
            <a:noFill/>
            <a:miter lim="800000"/>
            <a:headEnd/>
            <a:tailEnd/>
          </a:ln>
        </p:spPr>
        <p:txBody>
          <a:bodyPr wrap="square" lIns="182880" tIns="274320" rIns="182880" bIns="18288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551850" y="9390002"/>
            <a:ext cx="52103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6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B247BE17-C532-5DB8-3071-6F2D0A52F5F6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24994B1F-21E6-FA5E-6C35-75E9012986C0}"/>
              </a:ext>
            </a:extLst>
          </p:cNvPr>
          <p:cNvGrpSpPr/>
          <p:nvPr/>
        </p:nvGrpSpPr>
        <p:grpSpPr>
          <a:xfrm>
            <a:off x="-1" y="375066"/>
            <a:ext cx="12527280" cy="1246496"/>
            <a:chOff x="0" y="0"/>
            <a:chExt cx="11352116" cy="1661994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C4597E5-A164-5250-2375-EA08B47C6318}"/>
                </a:ext>
              </a:extLst>
            </p:cNvPr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21" name="TextBox 8">
            <a:extLst>
              <a:ext uri="{FF2B5EF4-FFF2-40B4-BE49-F238E27FC236}">
                <a16:creationId xmlns:a16="http://schemas.microsoft.com/office/drawing/2014/main" id="{15E6C7F0-CF9A-358F-E093-15450BE1C739}"/>
              </a:ext>
            </a:extLst>
          </p:cNvPr>
          <p:cNvSpPr txBox="1"/>
          <p:nvPr/>
        </p:nvSpPr>
        <p:spPr>
          <a:xfrm>
            <a:off x="353650" y="495300"/>
            <a:ext cx="11699349" cy="105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err="1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Digitalisation</a:t>
            </a:r>
            <a:r>
              <a:rPr lang="en-US" sz="28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: Key for Talent Attraction and Accelerator of Work-Life Balance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1ED347D1-604E-F892-45CD-289E94467B79}"/>
              </a:ext>
            </a:extLst>
          </p:cNvPr>
          <p:cNvGrpSpPr/>
          <p:nvPr/>
        </p:nvGrpSpPr>
        <p:grpSpPr>
          <a:xfrm>
            <a:off x="12015230" y="351092"/>
            <a:ext cx="1270470" cy="1270470"/>
            <a:chOff x="0" y="0"/>
            <a:chExt cx="1693959" cy="1693959"/>
          </a:xfrm>
        </p:grpSpPr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id="{FCEBAEFC-61D7-133C-B49E-83742F8CB0E6}"/>
                </a:ext>
              </a:extLst>
            </p:cNvPr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15739A47-E3D0-69A1-4317-648EDFB973B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</p:sp>
        </p:grp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EDB44B61-3727-DD3F-A328-09F3A2E6E723}"/>
                </a:ext>
              </a:extLst>
            </p:cNvPr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E1416AD3-6985-9310-0F20-1BA2DD948A37}"/>
                  </a:ext>
                </a:extLst>
              </p:cNvPr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28" name="TextBox 16">
                <a:extLst>
                  <a:ext uri="{FF2B5EF4-FFF2-40B4-BE49-F238E27FC236}">
                    <a16:creationId xmlns:a16="http://schemas.microsoft.com/office/drawing/2014/main" id="{3055A7DD-51A7-557C-54B0-F6FA7002753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E0187521-4199-657F-D9F0-56F2B1EC4335}"/>
                </a:ext>
              </a:extLst>
            </p:cNvPr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A90ED41E-17AB-B3A2-CBA2-F9322933212C}"/>
              </a:ext>
            </a:extLst>
          </p:cNvPr>
          <p:cNvSpPr/>
          <p:nvPr/>
        </p:nvSpPr>
        <p:spPr>
          <a:xfrm>
            <a:off x="12476034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3" name="Group 192">
            <a:extLst>
              <a:ext uri="{FF2B5EF4-FFF2-40B4-BE49-F238E27FC236}">
                <a16:creationId xmlns:a16="http://schemas.microsoft.com/office/drawing/2014/main" id="{CDCB034B-E79C-5006-D56F-37ABDE2103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8116" y="4997421"/>
            <a:ext cx="1406309" cy="1406309"/>
            <a:chOff x="378" y="713"/>
            <a:chExt cx="340" cy="340"/>
          </a:xfrm>
          <a:solidFill>
            <a:schemeClr val="accent3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" name="Freeform 193">
              <a:extLst>
                <a:ext uri="{FF2B5EF4-FFF2-40B4-BE49-F238E27FC236}">
                  <a16:creationId xmlns:a16="http://schemas.microsoft.com/office/drawing/2014/main" id="{E9B028FE-38B3-13BE-FB4F-7EF97D0B4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" y="713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Futura" panose="020B0604020202020204" charset="0"/>
              </a:endParaRPr>
            </a:p>
          </p:txBody>
        </p:sp>
        <p:sp>
          <p:nvSpPr>
            <p:cNvPr id="5" name="Freeform 194">
              <a:extLst>
                <a:ext uri="{FF2B5EF4-FFF2-40B4-BE49-F238E27FC236}">
                  <a16:creationId xmlns:a16="http://schemas.microsoft.com/office/drawing/2014/main" id="{F2BF668D-2864-8F66-C77E-F2121EE638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" y="812"/>
              <a:ext cx="212" cy="157"/>
            </a:xfrm>
            <a:custGeom>
              <a:avLst/>
              <a:gdLst>
                <a:gd name="T0" fmla="*/ 309 w 320"/>
                <a:gd name="T1" fmla="*/ 21 h 236"/>
                <a:gd name="T2" fmla="*/ 309 w 320"/>
                <a:gd name="T3" fmla="*/ 0 h 236"/>
                <a:gd name="T4" fmla="*/ 288 w 320"/>
                <a:gd name="T5" fmla="*/ 11 h 236"/>
                <a:gd name="T6" fmla="*/ 247 w 320"/>
                <a:gd name="T7" fmla="*/ 32 h 236"/>
                <a:gd name="T8" fmla="*/ 165 w 320"/>
                <a:gd name="T9" fmla="*/ 12 h 236"/>
                <a:gd name="T10" fmla="*/ 128 w 320"/>
                <a:gd name="T11" fmla="*/ 32 h 236"/>
                <a:gd name="T12" fmla="*/ 32 w 320"/>
                <a:gd name="T13" fmla="*/ 11 h 236"/>
                <a:gd name="T14" fmla="*/ 10 w 320"/>
                <a:gd name="T15" fmla="*/ 0 h 236"/>
                <a:gd name="T16" fmla="*/ 10 w 320"/>
                <a:gd name="T17" fmla="*/ 21 h 236"/>
                <a:gd name="T18" fmla="*/ 0 w 320"/>
                <a:gd name="T19" fmla="*/ 181 h 236"/>
                <a:gd name="T20" fmla="*/ 21 w 320"/>
                <a:gd name="T21" fmla="*/ 192 h 236"/>
                <a:gd name="T22" fmla="*/ 32 w 320"/>
                <a:gd name="T23" fmla="*/ 171 h 236"/>
                <a:gd name="T24" fmla="*/ 76 w 320"/>
                <a:gd name="T25" fmla="*/ 219 h 236"/>
                <a:gd name="T26" fmla="*/ 121 w 320"/>
                <a:gd name="T27" fmla="*/ 232 h 236"/>
                <a:gd name="T28" fmla="*/ 154 w 320"/>
                <a:gd name="T29" fmla="*/ 235 h 236"/>
                <a:gd name="T30" fmla="*/ 181 w 320"/>
                <a:gd name="T31" fmla="*/ 221 h 236"/>
                <a:gd name="T32" fmla="*/ 222 w 320"/>
                <a:gd name="T33" fmla="*/ 227 h 236"/>
                <a:gd name="T34" fmla="*/ 242 w 320"/>
                <a:gd name="T35" fmla="*/ 210 h 236"/>
                <a:gd name="T36" fmla="*/ 275 w 320"/>
                <a:gd name="T37" fmla="*/ 185 h 236"/>
                <a:gd name="T38" fmla="*/ 288 w 320"/>
                <a:gd name="T39" fmla="*/ 171 h 236"/>
                <a:gd name="T40" fmla="*/ 298 w 320"/>
                <a:gd name="T41" fmla="*/ 192 h 236"/>
                <a:gd name="T42" fmla="*/ 320 w 320"/>
                <a:gd name="T43" fmla="*/ 181 h 236"/>
                <a:gd name="T44" fmla="*/ 254 w 320"/>
                <a:gd name="T45" fmla="*/ 179 h 236"/>
                <a:gd name="T46" fmla="*/ 239 w 320"/>
                <a:gd name="T47" fmla="*/ 188 h 236"/>
                <a:gd name="T48" fmla="*/ 232 w 320"/>
                <a:gd name="T49" fmla="*/ 183 h 236"/>
                <a:gd name="T50" fmla="*/ 198 w 320"/>
                <a:gd name="T51" fmla="*/ 125 h 236"/>
                <a:gd name="T52" fmla="*/ 179 w 320"/>
                <a:gd name="T53" fmla="*/ 135 h 236"/>
                <a:gd name="T54" fmla="*/ 214 w 320"/>
                <a:gd name="T55" fmla="*/ 194 h 236"/>
                <a:gd name="T56" fmla="*/ 194 w 320"/>
                <a:gd name="T57" fmla="*/ 204 h 236"/>
                <a:gd name="T58" fmla="*/ 147 w 320"/>
                <a:gd name="T59" fmla="*/ 147 h 236"/>
                <a:gd name="T60" fmla="*/ 164 w 320"/>
                <a:gd name="T61" fmla="*/ 196 h 236"/>
                <a:gd name="T62" fmla="*/ 160 w 320"/>
                <a:gd name="T63" fmla="*/ 212 h 236"/>
                <a:gd name="T64" fmla="*/ 143 w 320"/>
                <a:gd name="T65" fmla="*/ 208 h 236"/>
                <a:gd name="T66" fmla="*/ 132 w 320"/>
                <a:gd name="T67" fmla="*/ 188 h 236"/>
                <a:gd name="T68" fmla="*/ 124 w 320"/>
                <a:gd name="T69" fmla="*/ 176 h 236"/>
                <a:gd name="T70" fmla="*/ 106 w 320"/>
                <a:gd name="T71" fmla="*/ 188 h 236"/>
                <a:gd name="T72" fmla="*/ 111 w 320"/>
                <a:gd name="T73" fmla="*/ 214 h 236"/>
                <a:gd name="T74" fmla="*/ 62 w 320"/>
                <a:gd name="T75" fmla="*/ 155 h 236"/>
                <a:gd name="T76" fmla="*/ 32 w 320"/>
                <a:gd name="T77" fmla="*/ 149 h 236"/>
                <a:gd name="T78" fmla="*/ 88 w 320"/>
                <a:gd name="T79" fmla="*/ 53 h 236"/>
                <a:gd name="T80" fmla="*/ 64 w 320"/>
                <a:gd name="T81" fmla="*/ 85 h 236"/>
                <a:gd name="T82" fmla="*/ 97 w 320"/>
                <a:gd name="T83" fmla="*/ 117 h 236"/>
                <a:gd name="T84" fmla="*/ 253 w 320"/>
                <a:gd name="T85" fmla="*/ 170 h 236"/>
                <a:gd name="T86" fmla="*/ 288 w 320"/>
                <a:gd name="T87" fmla="*/ 149 h 236"/>
                <a:gd name="T88" fmla="*/ 265 w 320"/>
                <a:gd name="T89" fmla="*/ 150 h 236"/>
                <a:gd name="T90" fmla="*/ 215 w 320"/>
                <a:gd name="T91" fmla="*/ 76 h 236"/>
                <a:gd name="T92" fmla="*/ 88 w 320"/>
                <a:gd name="T93" fmla="*/ 95 h 236"/>
                <a:gd name="T94" fmla="*/ 90 w 320"/>
                <a:gd name="T95" fmla="*/ 77 h 236"/>
                <a:gd name="T96" fmla="*/ 242 w 320"/>
                <a:gd name="T97" fmla="*/ 53 h 236"/>
                <a:gd name="T98" fmla="*/ 288 w 320"/>
                <a:gd name="T99" fmla="*/ 5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236">
                  <a:moveTo>
                    <a:pt x="309" y="171"/>
                  </a:move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2" y="0"/>
                    <a:pt x="288" y="5"/>
                    <a:pt x="288" y="11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1" y="10"/>
                    <a:pt x="168" y="11"/>
                    <a:pt x="165" y="1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7" y="0"/>
                    <a:pt x="2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4" y="171"/>
                    <a:pt x="0" y="175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7" y="192"/>
                    <a:pt x="32" y="187"/>
                    <a:pt x="32" y="18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76" y="219"/>
                    <a:pt x="76" y="219"/>
                    <a:pt x="76" y="219"/>
                  </a:cubicBezTo>
                  <a:cubicBezTo>
                    <a:pt x="82" y="230"/>
                    <a:pt x="94" y="236"/>
                    <a:pt x="106" y="236"/>
                  </a:cubicBezTo>
                  <a:cubicBezTo>
                    <a:pt x="111" y="236"/>
                    <a:pt x="116" y="235"/>
                    <a:pt x="121" y="232"/>
                  </a:cubicBezTo>
                  <a:cubicBezTo>
                    <a:pt x="125" y="230"/>
                    <a:pt x="128" y="227"/>
                    <a:pt x="130" y="225"/>
                  </a:cubicBezTo>
                  <a:cubicBezTo>
                    <a:pt x="136" y="231"/>
                    <a:pt x="145" y="235"/>
                    <a:pt x="154" y="235"/>
                  </a:cubicBezTo>
                  <a:cubicBezTo>
                    <a:pt x="160" y="235"/>
                    <a:pt x="165" y="233"/>
                    <a:pt x="171" y="230"/>
                  </a:cubicBezTo>
                  <a:cubicBezTo>
                    <a:pt x="175" y="228"/>
                    <a:pt x="178" y="225"/>
                    <a:pt x="181" y="221"/>
                  </a:cubicBezTo>
                  <a:cubicBezTo>
                    <a:pt x="187" y="228"/>
                    <a:pt x="196" y="232"/>
                    <a:pt x="205" y="232"/>
                  </a:cubicBezTo>
                  <a:cubicBezTo>
                    <a:pt x="211" y="232"/>
                    <a:pt x="217" y="231"/>
                    <a:pt x="222" y="227"/>
                  </a:cubicBezTo>
                  <a:cubicBezTo>
                    <a:pt x="229" y="223"/>
                    <a:pt x="234" y="216"/>
                    <a:pt x="236" y="209"/>
                  </a:cubicBezTo>
                  <a:cubicBezTo>
                    <a:pt x="238" y="209"/>
                    <a:pt x="240" y="210"/>
                    <a:pt x="242" y="210"/>
                  </a:cubicBezTo>
                  <a:cubicBezTo>
                    <a:pt x="248" y="210"/>
                    <a:pt x="254" y="208"/>
                    <a:pt x="259" y="205"/>
                  </a:cubicBezTo>
                  <a:cubicBezTo>
                    <a:pt x="267" y="201"/>
                    <a:pt x="272" y="193"/>
                    <a:pt x="275" y="185"/>
                  </a:cubicBezTo>
                  <a:cubicBezTo>
                    <a:pt x="276" y="180"/>
                    <a:pt x="276" y="175"/>
                    <a:pt x="275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7"/>
                    <a:pt x="292" y="192"/>
                    <a:pt x="298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5" y="192"/>
                    <a:pt x="320" y="187"/>
                    <a:pt x="320" y="181"/>
                  </a:cubicBezTo>
                  <a:cubicBezTo>
                    <a:pt x="320" y="175"/>
                    <a:pt x="315" y="171"/>
                    <a:pt x="309" y="171"/>
                  </a:cubicBezTo>
                  <a:close/>
                  <a:moveTo>
                    <a:pt x="254" y="179"/>
                  </a:moveTo>
                  <a:cubicBezTo>
                    <a:pt x="253" y="183"/>
                    <a:pt x="251" y="185"/>
                    <a:pt x="248" y="187"/>
                  </a:cubicBezTo>
                  <a:cubicBezTo>
                    <a:pt x="246" y="188"/>
                    <a:pt x="242" y="189"/>
                    <a:pt x="239" y="188"/>
                  </a:cubicBezTo>
                  <a:cubicBezTo>
                    <a:pt x="236" y="187"/>
                    <a:pt x="234" y="185"/>
                    <a:pt x="232" y="183"/>
                  </a:cubicBezTo>
                  <a:cubicBezTo>
                    <a:pt x="232" y="183"/>
                    <a:pt x="232" y="183"/>
                    <a:pt x="232" y="183"/>
                  </a:cubicBezTo>
                  <a:cubicBezTo>
                    <a:pt x="232" y="183"/>
                    <a:pt x="232" y="183"/>
                    <a:pt x="232" y="18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5" y="119"/>
                    <a:pt x="188" y="118"/>
                    <a:pt x="183" y="121"/>
                  </a:cubicBezTo>
                  <a:cubicBezTo>
                    <a:pt x="178" y="124"/>
                    <a:pt x="176" y="130"/>
                    <a:pt x="179" y="135"/>
                  </a:cubicBezTo>
                  <a:cubicBezTo>
                    <a:pt x="214" y="194"/>
                    <a:pt x="214" y="194"/>
                    <a:pt x="214" y="194"/>
                  </a:cubicBezTo>
                  <a:cubicBezTo>
                    <a:pt x="214" y="194"/>
                    <a:pt x="214" y="194"/>
                    <a:pt x="214" y="194"/>
                  </a:cubicBezTo>
                  <a:cubicBezTo>
                    <a:pt x="217" y="199"/>
                    <a:pt x="217" y="206"/>
                    <a:pt x="211" y="209"/>
                  </a:cubicBezTo>
                  <a:cubicBezTo>
                    <a:pt x="205" y="212"/>
                    <a:pt x="198" y="210"/>
                    <a:pt x="194" y="204"/>
                  </a:cubicBezTo>
                  <a:cubicBezTo>
                    <a:pt x="162" y="151"/>
                    <a:pt x="162" y="151"/>
                    <a:pt x="162" y="151"/>
                  </a:cubicBezTo>
                  <a:cubicBezTo>
                    <a:pt x="159" y="146"/>
                    <a:pt x="153" y="144"/>
                    <a:pt x="147" y="147"/>
                  </a:cubicBezTo>
                  <a:cubicBezTo>
                    <a:pt x="142" y="150"/>
                    <a:pt x="141" y="157"/>
                    <a:pt x="144" y="16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6" y="201"/>
                    <a:pt x="165" y="204"/>
                  </a:cubicBezTo>
                  <a:cubicBezTo>
                    <a:pt x="165" y="207"/>
                    <a:pt x="163" y="210"/>
                    <a:pt x="160" y="212"/>
                  </a:cubicBezTo>
                  <a:cubicBezTo>
                    <a:pt x="154" y="215"/>
                    <a:pt x="147" y="213"/>
                    <a:pt x="143" y="208"/>
                  </a:cubicBezTo>
                  <a:cubicBezTo>
                    <a:pt x="143" y="208"/>
                    <a:pt x="143" y="208"/>
                    <a:pt x="143" y="20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21" y="171"/>
                    <a:pt x="114" y="170"/>
                    <a:pt x="110" y="173"/>
                  </a:cubicBezTo>
                  <a:cubicBezTo>
                    <a:pt x="105" y="176"/>
                    <a:pt x="103" y="183"/>
                    <a:pt x="106" y="188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115" y="201"/>
                    <a:pt x="118" y="209"/>
                    <a:pt x="111" y="214"/>
                  </a:cubicBezTo>
                  <a:cubicBezTo>
                    <a:pt x="105" y="217"/>
                    <a:pt x="97" y="213"/>
                    <a:pt x="94" y="208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0" y="151"/>
                    <a:pt x="57" y="149"/>
                    <a:pt x="53" y="149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70" y="64"/>
                    <a:pt x="64" y="74"/>
                    <a:pt x="64" y="85"/>
                  </a:cubicBezTo>
                  <a:cubicBezTo>
                    <a:pt x="64" y="95"/>
                    <a:pt x="68" y="105"/>
                    <a:pt x="74" y="111"/>
                  </a:cubicBezTo>
                  <a:cubicBezTo>
                    <a:pt x="81" y="116"/>
                    <a:pt x="89" y="118"/>
                    <a:pt x="97" y="117"/>
                  </a:cubicBezTo>
                  <a:cubicBezTo>
                    <a:pt x="211" y="98"/>
                    <a:pt x="211" y="98"/>
                    <a:pt x="211" y="98"/>
                  </a:cubicBezTo>
                  <a:cubicBezTo>
                    <a:pt x="253" y="170"/>
                    <a:pt x="253" y="170"/>
                    <a:pt x="253" y="170"/>
                  </a:cubicBezTo>
                  <a:cubicBezTo>
                    <a:pt x="254" y="173"/>
                    <a:pt x="255" y="176"/>
                    <a:pt x="254" y="179"/>
                  </a:cubicBezTo>
                  <a:close/>
                  <a:moveTo>
                    <a:pt x="288" y="149"/>
                  </a:moveTo>
                  <a:cubicBezTo>
                    <a:pt x="266" y="149"/>
                    <a:pt x="266" y="149"/>
                    <a:pt x="266" y="149"/>
                  </a:cubicBezTo>
                  <a:cubicBezTo>
                    <a:pt x="266" y="149"/>
                    <a:pt x="266" y="150"/>
                    <a:pt x="265" y="150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4" y="77"/>
                    <a:pt x="220" y="75"/>
                    <a:pt x="215" y="76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1" y="97"/>
                    <a:pt x="89" y="96"/>
                    <a:pt x="88" y="95"/>
                  </a:cubicBezTo>
                  <a:cubicBezTo>
                    <a:pt x="86" y="93"/>
                    <a:pt x="85" y="89"/>
                    <a:pt x="85" y="85"/>
                  </a:cubicBezTo>
                  <a:cubicBezTo>
                    <a:pt x="85" y="80"/>
                    <a:pt x="88" y="78"/>
                    <a:pt x="90" y="77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242" y="53"/>
                    <a:pt x="242" y="53"/>
                    <a:pt x="242" y="53"/>
                  </a:cubicBezTo>
                  <a:cubicBezTo>
                    <a:pt x="243" y="53"/>
                    <a:pt x="244" y="53"/>
                    <a:pt x="245" y="53"/>
                  </a:cubicBezTo>
                  <a:cubicBezTo>
                    <a:pt x="288" y="53"/>
                    <a:pt x="288" y="53"/>
                    <a:pt x="288" y="53"/>
                  </a:cubicBezTo>
                  <a:lnTo>
                    <a:pt x="288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Futura" panose="020B0604020202020204" charset="0"/>
              </a:endParaRPr>
            </a:p>
          </p:txBody>
        </p:sp>
      </p:grpSp>
      <p:grpSp>
        <p:nvGrpSpPr>
          <p:cNvPr id="6" name="Group 669">
            <a:extLst>
              <a:ext uri="{FF2B5EF4-FFF2-40B4-BE49-F238E27FC236}">
                <a16:creationId xmlns:a16="http://schemas.microsoft.com/office/drawing/2014/main" id="{CF0E99D1-DFA4-4FEB-426C-725097D94E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7277" y="2453791"/>
            <a:ext cx="1551123" cy="1551123"/>
            <a:chOff x="1910" y="2326"/>
            <a:chExt cx="340" cy="340"/>
          </a:xfrm>
          <a:solidFill>
            <a:schemeClr val="accent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Freeform 670">
              <a:extLst>
                <a:ext uri="{FF2B5EF4-FFF2-40B4-BE49-F238E27FC236}">
                  <a16:creationId xmlns:a16="http://schemas.microsoft.com/office/drawing/2014/main" id="{181DD561-FE45-796E-8A88-08A827D67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0" y="232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Futura" panose="020B0604020202020204" charset="0"/>
              </a:endParaRPr>
            </a:p>
          </p:txBody>
        </p:sp>
        <p:sp>
          <p:nvSpPr>
            <p:cNvPr id="8" name="Freeform 671">
              <a:extLst>
                <a:ext uri="{FF2B5EF4-FFF2-40B4-BE49-F238E27FC236}">
                  <a16:creationId xmlns:a16="http://schemas.microsoft.com/office/drawing/2014/main" id="{EE2D2144-7457-6133-64F4-A98CB8C21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2390"/>
              <a:ext cx="214" cy="212"/>
            </a:xfrm>
            <a:custGeom>
              <a:avLst/>
              <a:gdLst>
                <a:gd name="T0" fmla="*/ 298 w 322"/>
                <a:gd name="T1" fmla="*/ 67 h 320"/>
                <a:gd name="T2" fmla="*/ 246 w 322"/>
                <a:gd name="T3" fmla="*/ 55 h 320"/>
                <a:gd name="T4" fmla="*/ 246 w 322"/>
                <a:gd name="T5" fmla="*/ 10 h 320"/>
                <a:gd name="T6" fmla="*/ 235 w 322"/>
                <a:gd name="T7" fmla="*/ 0 h 320"/>
                <a:gd name="T8" fmla="*/ 86 w 322"/>
                <a:gd name="T9" fmla="*/ 0 h 320"/>
                <a:gd name="T10" fmla="*/ 75 w 322"/>
                <a:gd name="T11" fmla="*/ 10 h 320"/>
                <a:gd name="T12" fmla="*/ 76 w 322"/>
                <a:gd name="T13" fmla="*/ 55 h 320"/>
                <a:gd name="T14" fmla="*/ 23 w 322"/>
                <a:gd name="T15" fmla="*/ 67 h 320"/>
                <a:gd name="T16" fmla="*/ 52 w 322"/>
                <a:gd name="T17" fmla="*/ 177 h 320"/>
                <a:gd name="T18" fmla="*/ 104 w 322"/>
                <a:gd name="T19" fmla="*/ 213 h 320"/>
                <a:gd name="T20" fmla="*/ 107 w 322"/>
                <a:gd name="T21" fmla="*/ 213 h 320"/>
                <a:gd name="T22" fmla="*/ 109 w 322"/>
                <a:gd name="T23" fmla="*/ 213 h 320"/>
                <a:gd name="T24" fmla="*/ 121 w 322"/>
                <a:gd name="T25" fmla="*/ 227 h 320"/>
                <a:gd name="T26" fmla="*/ 146 w 322"/>
                <a:gd name="T27" fmla="*/ 243 h 320"/>
                <a:gd name="T28" fmla="*/ 119 w 322"/>
                <a:gd name="T29" fmla="*/ 305 h 320"/>
                <a:gd name="T30" fmla="*/ 120 w 322"/>
                <a:gd name="T31" fmla="*/ 315 h 320"/>
                <a:gd name="T32" fmla="*/ 129 w 322"/>
                <a:gd name="T33" fmla="*/ 320 h 320"/>
                <a:gd name="T34" fmla="*/ 193 w 322"/>
                <a:gd name="T35" fmla="*/ 320 h 320"/>
                <a:gd name="T36" fmla="*/ 202 w 322"/>
                <a:gd name="T37" fmla="*/ 315 h 320"/>
                <a:gd name="T38" fmla="*/ 202 w 322"/>
                <a:gd name="T39" fmla="*/ 305 h 320"/>
                <a:gd name="T40" fmla="*/ 176 w 322"/>
                <a:gd name="T41" fmla="*/ 243 h 320"/>
                <a:gd name="T42" fmla="*/ 201 w 322"/>
                <a:gd name="T43" fmla="*/ 227 h 320"/>
                <a:gd name="T44" fmla="*/ 212 w 322"/>
                <a:gd name="T45" fmla="*/ 213 h 320"/>
                <a:gd name="T46" fmla="*/ 214 w 322"/>
                <a:gd name="T47" fmla="*/ 213 h 320"/>
                <a:gd name="T48" fmla="*/ 217 w 322"/>
                <a:gd name="T49" fmla="*/ 213 h 320"/>
                <a:gd name="T50" fmla="*/ 270 w 322"/>
                <a:gd name="T51" fmla="*/ 177 h 320"/>
                <a:gd name="T52" fmla="*/ 298 w 322"/>
                <a:gd name="T53" fmla="*/ 67 h 320"/>
                <a:gd name="T54" fmla="*/ 66 w 322"/>
                <a:gd name="T55" fmla="*/ 161 h 320"/>
                <a:gd name="T56" fmla="*/ 39 w 322"/>
                <a:gd name="T57" fmla="*/ 81 h 320"/>
                <a:gd name="T58" fmla="*/ 77 w 322"/>
                <a:gd name="T59" fmla="*/ 77 h 320"/>
                <a:gd name="T60" fmla="*/ 97 w 322"/>
                <a:gd name="T61" fmla="*/ 186 h 320"/>
                <a:gd name="T62" fmla="*/ 66 w 322"/>
                <a:gd name="T63" fmla="*/ 161 h 320"/>
                <a:gd name="T64" fmla="*/ 145 w 322"/>
                <a:gd name="T65" fmla="*/ 298 h 320"/>
                <a:gd name="T66" fmla="*/ 161 w 322"/>
                <a:gd name="T67" fmla="*/ 262 h 320"/>
                <a:gd name="T68" fmla="*/ 176 w 322"/>
                <a:gd name="T69" fmla="*/ 298 h 320"/>
                <a:gd name="T70" fmla="*/ 145 w 322"/>
                <a:gd name="T71" fmla="*/ 298 h 320"/>
                <a:gd name="T72" fmla="*/ 185 w 322"/>
                <a:gd name="T73" fmla="*/ 213 h 320"/>
                <a:gd name="T74" fmla="*/ 161 w 322"/>
                <a:gd name="T75" fmla="*/ 224 h 320"/>
                <a:gd name="T76" fmla="*/ 136 w 322"/>
                <a:gd name="T77" fmla="*/ 213 h 320"/>
                <a:gd name="T78" fmla="*/ 96 w 322"/>
                <a:gd name="T79" fmla="*/ 21 h 320"/>
                <a:gd name="T80" fmla="*/ 225 w 322"/>
                <a:gd name="T81" fmla="*/ 21 h 320"/>
                <a:gd name="T82" fmla="*/ 185 w 322"/>
                <a:gd name="T83" fmla="*/ 213 h 320"/>
                <a:gd name="T84" fmla="*/ 255 w 322"/>
                <a:gd name="T85" fmla="*/ 161 h 320"/>
                <a:gd name="T86" fmla="*/ 225 w 322"/>
                <a:gd name="T87" fmla="*/ 186 h 320"/>
                <a:gd name="T88" fmla="*/ 245 w 322"/>
                <a:gd name="T89" fmla="*/ 77 h 320"/>
                <a:gd name="T90" fmla="*/ 283 w 322"/>
                <a:gd name="T91" fmla="*/ 81 h 320"/>
                <a:gd name="T92" fmla="*/ 255 w 322"/>
                <a:gd name="T93" fmla="*/ 16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20">
                  <a:moveTo>
                    <a:pt x="298" y="67"/>
                  </a:moveTo>
                  <a:cubicBezTo>
                    <a:pt x="286" y="54"/>
                    <a:pt x="268" y="50"/>
                    <a:pt x="246" y="55"/>
                  </a:cubicBezTo>
                  <a:cubicBezTo>
                    <a:pt x="247" y="30"/>
                    <a:pt x="246" y="12"/>
                    <a:pt x="246" y="10"/>
                  </a:cubicBezTo>
                  <a:cubicBezTo>
                    <a:pt x="246" y="4"/>
                    <a:pt x="241" y="0"/>
                    <a:pt x="23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76" y="4"/>
                    <a:pt x="75" y="10"/>
                  </a:cubicBezTo>
                  <a:cubicBezTo>
                    <a:pt x="75" y="12"/>
                    <a:pt x="75" y="30"/>
                    <a:pt x="76" y="55"/>
                  </a:cubicBezTo>
                  <a:cubicBezTo>
                    <a:pt x="54" y="50"/>
                    <a:pt x="35" y="54"/>
                    <a:pt x="23" y="67"/>
                  </a:cubicBezTo>
                  <a:cubicBezTo>
                    <a:pt x="0" y="92"/>
                    <a:pt x="12" y="140"/>
                    <a:pt x="52" y="177"/>
                  </a:cubicBezTo>
                  <a:cubicBezTo>
                    <a:pt x="67" y="191"/>
                    <a:pt x="85" y="207"/>
                    <a:pt x="104" y="213"/>
                  </a:cubicBezTo>
                  <a:cubicBezTo>
                    <a:pt x="105" y="213"/>
                    <a:pt x="106" y="213"/>
                    <a:pt x="107" y="213"/>
                  </a:cubicBezTo>
                  <a:cubicBezTo>
                    <a:pt x="108" y="213"/>
                    <a:pt x="109" y="213"/>
                    <a:pt x="109" y="213"/>
                  </a:cubicBezTo>
                  <a:cubicBezTo>
                    <a:pt x="113" y="218"/>
                    <a:pt x="117" y="223"/>
                    <a:pt x="121" y="227"/>
                  </a:cubicBezTo>
                  <a:cubicBezTo>
                    <a:pt x="128" y="235"/>
                    <a:pt x="136" y="240"/>
                    <a:pt x="146" y="243"/>
                  </a:cubicBezTo>
                  <a:cubicBezTo>
                    <a:pt x="119" y="305"/>
                    <a:pt x="119" y="305"/>
                    <a:pt x="119" y="305"/>
                  </a:cubicBezTo>
                  <a:cubicBezTo>
                    <a:pt x="117" y="308"/>
                    <a:pt x="118" y="312"/>
                    <a:pt x="120" y="315"/>
                  </a:cubicBezTo>
                  <a:cubicBezTo>
                    <a:pt x="122" y="318"/>
                    <a:pt x="125" y="320"/>
                    <a:pt x="129" y="320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6" y="320"/>
                    <a:pt x="200" y="318"/>
                    <a:pt x="202" y="315"/>
                  </a:cubicBezTo>
                  <a:cubicBezTo>
                    <a:pt x="204" y="312"/>
                    <a:pt x="204" y="308"/>
                    <a:pt x="202" y="305"/>
                  </a:cubicBezTo>
                  <a:cubicBezTo>
                    <a:pt x="176" y="243"/>
                    <a:pt x="176" y="243"/>
                    <a:pt x="176" y="243"/>
                  </a:cubicBezTo>
                  <a:cubicBezTo>
                    <a:pt x="185" y="240"/>
                    <a:pt x="193" y="235"/>
                    <a:pt x="201" y="227"/>
                  </a:cubicBezTo>
                  <a:cubicBezTo>
                    <a:pt x="205" y="223"/>
                    <a:pt x="209" y="218"/>
                    <a:pt x="212" y="213"/>
                  </a:cubicBezTo>
                  <a:cubicBezTo>
                    <a:pt x="213" y="213"/>
                    <a:pt x="213" y="213"/>
                    <a:pt x="214" y="213"/>
                  </a:cubicBezTo>
                  <a:cubicBezTo>
                    <a:pt x="215" y="213"/>
                    <a:pt x="216" y="213"/>
                    <a:pt x="217" y="213"/>
                  </a:cubicBezTo>
                  <a:cubicBezTo>
                    <a:pt x="236" y="207"/>
                    <a:pt x="254" y="191"/>
                    <a:pt x="270" y="177"/>
                  </a:cubicBezTo>
                  <a:cubicBezTo>
                    <a:pt x="309" y="140"/>
                    <a:pt x="322" y="92"/>
                    <a:pt x="298" y="67"/>
                  </a:cubicBezTo>
                  <a:close/>
                  <a:moveTo>
                    <a:pt x="66" y="161"/>
                  </a:moveTo>
                  <a:cubicBezTo>
                    <a:pt x="37" y="134"/>
                    <a:pt x="24" y="97"/>
                    <a:pt x="39" y="81"/>
                  </a:cubicBezTo>
                  <a:cubicBezTo>
                    <a:pt x="46" y="74"/>
                    <a:pt x="60" y="72"/>
                    <a:pt x="77" y="77"/>
                  </a:cubicBezTo>
                  <a:cubicBezTo>
                    <a:pt x="79" y="112"/>
                    <a:pt x="85" y="153"/>
                    <a:pt x="97" y="186"/>
                  </a:cubicBezTo>
                  <a:cubicBezTo>
                    <a:pt x="86" y="179"/>
                    <a:pt x="76" y="170"/>
                    <a:pt x="66" y="161"/>
                  </a:cubicBezTo>
                  <a:close/>
                  <a:moveTo>
                    <a:pt x="145" y="298"/>
                  </a:moveTo>
                  <a:cubicBezTo>
                    <a:pt x="161" y="262"/>
                    <a:pt x="161" y="262"/>
                    <a:pt x="161" y="262"/>
                  </a:cubicBezTo>
                  <a:cubicBezTo>
                    <a:pt x="176" y="298"/>
                    <a:pt x="176" y="298"/>
                    <a:pt x="176" y="298"/>
                  </a:cubicBezTo>
                  <a:lnTo>
                    <a:pt x="145" y="298"/>
                  </a:lnTo>
                  <a:close/>
                  <a:moveTo>
                    <a:pt x="185" y="213"/>
                  </a:moveTo>
                  <a:cubicBezTo>
                    <a:pt x="178" y="220"/>
                    <a:pt x="170" y="224"/>
                    <a:pt x="161" y="224"/>
                  </a:cubicBezTo>
                  <a:cubicBezTo>
                    <a:pt x="151" y="224"/>
                    <a:pt x="143" y="220"/>
                    <a:pt x="136" y="213"/>
                  </a:cubicBezTo>
                  <a:cubicBezTo>
                    <a:pt x="102" y="177"/>
                    <a:pt x="96" y="70"/>
                    <a:pt x="96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70"/>
                    <a:pt x="220" y="177"/>
                    <a:pt x="185" y="213"/>
                  </a:cubicBezTo>
                  <a:close/>
                  <a:moveTo>
                    <a:pt x="255" y="161"/>
                  </a:moveTo>
                  <a:cubicBezTo>
                    <a:pt x="246" y="170"/>
                    <a:pt x="235" y="179"/>
                    <a:pt x="225" y="186"/>
                  </a:cubicBezTo>
                  <a:cubicBezTo>
                    <a:pt x="237" y="153"/>
                    <a:pt x="242" y="112"/>
                    <a:pt x="245" y="77"/>
                  </a:cubicBezTo>
                  <a:cubicBezTo>
                    <a:pt x="261" y="72"/>
                    <a:pt x="275" y="74"/>
                    <a:pt x="283" y="81"/>
                  </a:cubicBezTo>
                  <a:cubicBezTo>
                    <a:pt x="297" y="97"/>
                    <a:pt x="284" y="134"/>
                    <a:pt x="255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Futura" panose="020B0604020202020204" charset="0"/>
              </a:endParaRPr>
            </a:p>
          </p:txBody>
        </p:sp>
      </p:grpSp>
      <p:grpSp>
        <p:nvGrpSpPr>
          <p:cNvPr id="11" name="Group 932">
            <a:extLst>
              <a:ext uri="{FF2B5EF4-FFF2-40B4-BE49-F238E27FC236}">
                <a16:creationId xmlns:a16="http://schemas.microsoft.com/office/drawing/2014/main" id="{E00210FA-F60E-5B80-2215-777E19C65C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5602" y="5000762"/>
            <a:ext cx="1438138" cy="1438138"/>
            <a:chOff x="5795" y="3560"/>
            <a:chExt cx="340" cy="340"/>
          </a:xfrm>
          <a:solidFill>
            <a:schemeClr val="accent4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2" name="Freeform 933">
              <a:extLst>
                <a:ext uri="{FF2B5EF4-FFF2-40B4-BE49-F238E27FC236}">
                  <a16:creationId xmlns:a16="http://schemas.microsoft.com/office/drawing/2014/main" id="{6A89D649-C1C4-B5EF-3E34-C7FD1158E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9" y="3652"/>
              <a:ext cx="212" cy="148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Futura" panose="020B0604020202020204" charset="0"/>
              </a:endParaRPr>
            </a:p>
          </p:txBody>
        </p:sp>
        <p:sp>
          <p:nvSpPr>
            <p:cNvPr id="13" name="Freeform 934">
              <a:extLst>
                <a:ext uri="{FF2B5EF4-FFF2-40B4-BE49-F238E27FC236}">
                  <a16:creationId xmlns:a16="http://schemas.microsoft.com/office/drawing/2014/main" id="{DD1B00AB-CEFE-EE9B-9386-9E8875C26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5" y="356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Futura" panose="020B0604020202020204" charset="0"/>
              </a:endParaRPr>
            </a:p>
          </p:txBody>
        </p:sp>
      </p:grpSp>
      <p:grpSp>
        <p:nvGrpSpPr>
          <p:cNvPr id="14" name="Group 508">
            <a:extLst>
              <a:ext uri="{FF2B5EF4-FFF2-40B4-BE49-F238E27FC236}">
                <a16:creationId xmlns:a16="http://schemas.microsoft.com/office/drawing/2014/main" id="{BEFD79A5-7146-5C9A-C372-F703A217A1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06647" y="2517792"/>
            <a:ext cx="1519669" cy="1519669"/>
            <a:chOff x="5047" y="1955"/>
            <a:chExt cx="340" cy="340"/>
          </a:xfrm>
          <a:solidFill>
            <a:schemeClr val="accent6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Freeform 509">
              <a:extLst>
                <a:ext uri="{FF2B5EF4-FFF2-40B4-BE49-F238E27FC236}">
                  <a16:creationId xmlns:a16="http://schemas.microsoft.com/office/drawing/2014/main" id="{B2DF803A-A783-1668-C2C0-9EA772F07E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7" y="1955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Futura" panose="020B0604020202020204" charset="0"/>
              </a:endParaRPr>
            </a:p>
          </p:txBody>
        </p:sp>
        <p:sp>
          <p:nvSpPr>
            <p:cNvPr id="16" name="Freeform 510">
              <a:extLst>
                <a:ext uri="{FF2B5EF4-FFF2-40B4-BE49-F238E27FC236}">
                  <a16:creationId xmlns:a16="http://schemas.microsoft.com/office/drawing/2014/main" id="{625BE496-9EB7-4A23-796F-11E3EBBB7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2054"/>
              <a:ext cx="206" cy="156"/>
            </a:xfrm>
            <a:custGeom>
              <a:avLst/>
              <a:gdLst>
                <a:gd name="T0" fmla="*/ 283 w 310"/>
                <a:gd name="T1" fmla="*/ 45 h 235"/>
                <a:gd name="T2" fmla="*/ 239 w 310"/>
                <a:gd name="T3" fmla="*/ 57 h 235"/>
                <a:gd name="T4" fmla="*/ 235 w 310"/>
                <a:gd name="T5" fmla="*/ 61 h 235"/>
                <a:gd name="T6" fmla="*/ 235 w 310"/>
                <a:gd name="T7" fmla="*/ 11 h 235"/>
                <a:gd name="T8" fmla="*/ 224 w 310"/>
                <a:gd name="T9" fmla="*/ 0 h 235"/>
                <a:gd name="T10" fmla="*/ 140 w 310"/>
                <a:gd name="T11" fmla="*/ 0 h 235"/>
                <a:gd name="T12" fmla="*/ 131 w 310"/>
                <a:gd name="T13" fmla="*/ 7 h 235"/>
                <a:gd name="T14" fmla="*/ 153 w 310"/>
                <a:gd name="T15" fmla="*/ 41 h 235"/>
                <a:gd name="T16" fmla="*/ 159 w 310"/>
                <a:gd name="T17" fmla="*/ 62 h 235"/>
                <a:gd name="T18" fmla="*/ 134 w 310"/>
                <a:gd name="T19" fmla="*/ 75 h 235"/>
                <a:gd name="T20" fmla="*/ 102 w 310"/>
                <a:gd name="T21" fmla="*/ 75 h 235"/>
                <a:gd name="T22" fmla="*/ 76 w 310"/>
                <a:gd name="T23" fmla="*/ 62 h 235"/>
                <a:gd name="T24" fmla="*/ 83 w 310"/>
                <a:gd name="T25" fmla="*/ 41 h 235"/>
                <a:gd name="T26" fmla="*/ 105 w 310"/>
                <a:gd name="T27" fmla="*/ 7 h 235"/>
                <a:gd name="T28" fmla="*/ 95 w 310"/>
                <a:gd name="T29" fmla="*/ 0 h 235"/>
                <a:gd name="T30" fmla="*/ 11 w 310"/>
                <a:gd name="T31" fmla="*/ 0 h 235"/>
                <a:gd name="T32" fmla="*/ 0 w 310"/>
                <a:gd name="T33" fmla="*/ 11 h 235"/>
                <a:gd name="T34" fmla="*/ 0 w 310"/>
                <a:gd name="T35" fmla="*/ 224 h 235"/>
                <a:gd name="T36" fmla="*/ 11 w 310"/>
                <a:gd name="T37" fmla="*/ 235 h 235"/>
                <a:gd name="T38" fmla="*/ 224 w 310"/>
                <a:gd name="T39" fmla="*/ 235 h 235"/>
                <a:gd name="T40" fmla="*/ 235 w 310"/>
                <a:gd name="T41" fmla="*/ 224 h 235"/>
                <a:gd name="T42" fmla="*/ 235 w 310"/>
                <a:gd name="T43" fmla="*/ 152 h 235"/>
                <a:gd name="T44" fmla="*/ 239 w 310"/>
                <a:gd name="T45" fmla="*/ 156 h 235"/>
                <a:gd name="T46" fmla="*/ 283 w 310"/>
                <a:gd name="T47" fmla="*/ 168 h 235"/>
                <a:gd name="T48" fmla="*/ 310 w 310"/>
                <a:gd name="T49" fmla="*/ 123 h 235"/>
                <a:gd name="T50" fmla="*/ 310 w 310"/>
                <a:gd name="T51" fmla="*/ 91 h 235"/>
                <a:gd name="T52" fmla="*/ 283 w 310"/>
                <a:gd name="T53" fmla="*/ 45 h 235"/>
                <a:gd name="T54" fmla="*/ 288 w 310"/>
                <a:gd name="T55" fmla="*/ 123 h 235"/>
                <a:gd name="T56" fmla="*/ 276 w 310"/>
                <a:gd name="T57" fmla="*/ 148 h 235"/>
                <a:gd name="T58" fmla="*/ 255 w 310"/>
                <a:gd name="T59" fmla="*/ 142 h 235"/>
                <a:gd name="T60" fmla="*/ 220 w 310"/>
                <a:gd name="T61" fmla="*/ 119 h 235"/>
                <a:gd name="T62" fmla="*/ 214 w 310"/>
                <a:gd name="T63" fmla="*/ 129 h 235"/>
                <a:gd name="T64" fmla="*/ 214 w 310"/>
                <a:gd name="T65" fmla="*/ 213 h 235"/>
                <a:gd name="T66" fmla="*/ 22 w 310"/>
                <a:gd name="T67" fmla="*/ 213 h 235"/>
                <a:gd name="T68" fmla="*/ 22 w 310"/>
                <a:gd name="T69" fmla="*/ 21 h 235"/>
                <a:gd name="T70" fmla="*/ 73 w 310"/>
                <a:gd name="T71" fmla="*/ 21 h 235"/>
                <a:gd name="T72" fmla="*/ 68 w 310"/>
                <a:gd name="T73" fmla="*/ 25 h 235"/>
                <a:gd name="T74" fmla="*/ 56 w 310"/>
                <a:gd name="T75" fmla="*/ 70 h 235"/>
                <a:gd name="T76" fmla="*/ 102 w 310"/>
                <a:gd name="T77" fmla="*/ 96 h 235"/>
                <a:gd name="T78" fmla="*/ 134 w 310"/>
                <a:gd name="T79" fmla="*/ 96 h 235"/>
                <a:gd name="T80" fmla="*/ 179 w 310"/>
                <a:gd name="T81" fmla="*/ 70 h 235"/>
                <a:gd name="T82" fmla="*/ 167 w 310"/>
                <a:gd name="T83" fmla="*/ 25 h 235"/>
                <a:gd name="T84" fmla="*/ 163 w 310"/>
                <a:gd name="T85" fmla="*/ 21 h 235"/>
                <a:gd name="T86" fmla="*/ 214 w 310"/>
                <a:gd name="T87" fmla="*/ 21 h 235"/>
                <a:gd name="T88" fmla="*/ 214 w 310"/>
                <a:gd name="T89" fmla="*/ 84 h 235"/>
                <a:gd name="T90" fmla="*/ 220 w 310"/>
                <a:gd name="T91" fmla="*/ 94 h 235"/>
                <a:gd name="T92" fmla="*/ 255 w 310"/>
                <a:gd name="T93" fmla="*/ 72 h 235"/>
                <a:gd name="T94" fmla="*/ 276 w 310"/>
                <a:gd name="T95" fmla="*/ 65 h 235"/>
                <a:gd name="T96" fmla="*/ 288 w 310"/>
                <a:gd name="T97" fmla="*/ 91 h 235"/>
                <a:gd name="T98" fmla="*/ 288 w 310"/>
                <a:gd name="T99" fmla="*/ 12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0" h="235">
                  <a:moveTo>
                    <a:pt x="283" y="45"/>
                  </a:moveTo>
                  <a:cubicBezTo>
                    <a:pt x="268" y="39"/>
                    <a:pt x="251" y="44"/>
                    <a:pt x="239" y="57"/>
                  </a:cubicBezTo>
                  <a:cubicBezTo>
                    <a:pt x="237" y="59"/>
                    <a:pt x="236" y="60"/>
                    <a:pt x="235" y="61"/>
                  </a:cubicBezTo>
                  <a:cubicBezTo>
                    <a:pt x="235" y="11"/>
                    <a:pt x="235" y="11"/>
                    <a:pt x="235" y="11"/>
                  </a:cubicBezTo>
                  <a:cubicBezTo>
                    <a:pt x="235" y="5"/>
                    <a:pt x="230" y="0"/>
                    <a:pt x="22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6" y="0"/>
                    <a:pt x="132" y="3"/>
                    <a:pt x="131" y="7"/>
                  </a:cubicBezTo>
                  <a:cubicBezTo>
                    <a:pt x="128" y="14"/>
                    <a:pt x="130" y="21"/>
                    <a:pt x="153" y="41"/>
                  </a:cubicBezTo>
                  <a:cubicBezTo>
                    <a:pt x="159" y="47"/>
                    <a:pt x="162" y="55"/>
                    <a:pt x="159" y="62"/>
                  </a:cubicBezTo>
                  <a:cubicBezTo>
                    <a:pt x="156" y="70"/>
                    <a:pt x="147" y="75"/>
                    <a:pt x="134" y="75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88" y="75"/>
                    <a:pt x="79" y="70"/>
                    <a:pt x="76" y="62"/>
                  </a:cubicBezTo>
                  <a:cubicBezTo>
                    <a:pt x="73" y="55"/>
                    <a:pt x="76" y="47"/>
                    <a:pt x="83" y="41"/>
                  </a:cubicBezTo>
                  <a:cubicBezTo>
                    <a:pt x="105" y="21"/>
                    <a:pt x="108" y="14"/>
                    <a:pt x="105" y="7"/>
                  </a:cubicBezTo>
                  <a:cubicBezTo>
                    <a:pt x="103" y="3"/>
                    <a:pt x="99" y="0"/>
                    <a:pt x="9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0"/>
                    <a:pt x="5" y="235"/>
                    <a:pt x="11" y="235"/>
                  </a:cubicBezTo>
                  <a:cubicBezTo>
                    <a:pt x="224" y="235"/>
                    <a:pt x="224" y="235"/>
                    <a:pt x="224" y="235"/>
                  </a:cubicBezTo>
                  <a:cubicBezTo>
                    <a:pt x="230" y="235"/>
                    <a:pt x="235" y="230"/>
                    <a:pt x="235" y="224"/>
                  </a:cubicBezTo>
                  <a:cubicBezTo>
                    <a:pt x="235" y="152"/>
                    <a:pt x="235" y="152"/>
                    <a:pt x="235" y="152"/>
                  </a:cubicBezTo>
                  <a:cubicBezTo>
                    <a:pt x="236" y="153"/>
                    <a:pt x="237" y="154"/>
                    <a:pt x="239" y="156"/>
                  </a:cubicBezTo>
                  <a:cubicBezTo>
                    <a:pt x="251" y="169"/>
                    <a:pt x="268" y="174"/>
                    <a:pt x="283" y="168"/>
                  </a:cubicBezTo>
                  <a:cubicBezTo>
                    <a:pt x="300" y="162"/>
                    <a:pt x="310" y="145"/>
                    <a:pt x="310" y="123"/>
                  </a:cubicBezTo>
                  <a:cubicBezTo>
                    <a:pt x="310" y="91"/>
                    <a:pt x="310" y="91"/>
                    <a:pt x="310" y="91"/>
                  </a:cubicBezTo>
                  <a:cubicBezTo>
                    <a:pt x="310" y="68"/>
                    <a:pt x="300" y="51"/>
                    <a:pt x="283" y="45"/>
                  </a:cubicBezTo>
                  <a:close/>
                  <a:moveTo>
                    <a:pt x="288" y="123"/>
                  </a:moveTo>
                  <a:cubicBezTo>
                    <a:pt x="288" y="136"/>
                    <a:pt x="284" y="145"/>
                    <a:pt x="276" y="148"/>
                  </a:cubicBezTo>
                  <a:cubicBezTo>
                    <a:pt x="269" y="151"/>
                    <a:pt x="261" y="148"/>
                    <a:pt x="255" y="142"/>
                  </a:cubicBezTo>
                  <a:cubicBezTo>
                    <a:pt x="235" y="120"/>
                    <a:pt x="227" y="117"/>
                    <a:pt x="220" y="119"/>
                  </a:cubicBezTo>
                  <a:cubicBezTo>
                    <a:pt x="216" y="121"/>
                    <a:pt x="214" y="125"/>
                    <a:pt x="214" y="129"/>
                  </a:cubicBezTo>
                  <a:cubicBezTo>
                    <a:pt x="214" y="213"/>
                    <a:pt x="214" y="213"/>
                    <a:pt x="214" y="213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1" y="23"/>
                    <a:pt x="70" y="24"/>
                    <a:pt x="68" y="25"/>
                  </a:cubicBezTo>
                  <a:cubicBezTo>
                    <a:pt x="55" y="37"/>
                    <a:pt x="50" y="55"/>
                    <a:pt x="56" y="70"/>
                  </a:cubicBezTo>
                  <a:cubicBezTo>
                    <a:pt x="62" y="86"/>
                    <a:pt x="79" y="96"/>
                    <a:pt x="102" y="96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56" y="96"/>
                    <a:pt x="173" y="86"/>
                    <a:pt x="179" y="70"/>
                  </a:cubicBezTo>
                  <a:cubicBezTo>
                    <a:pt x="185" y="55"/>
                    <a:pt x="180" y="37"/>
                    <a:pt x="167" y="25"/>
                  </a:cubicBezTo>
                  <a:cubicBezTo>
                    <a:pt x="166" y="24"/>
                    <a:pt x="164" y="22"/>
                    <a:pt x="163" y="21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4" y="84"/>
                    <a:pt x="214" y="84"/>
                    <a:pt x="214" y="84"/>
                  </a:cubicBezTo>
                  <a:cubicBezTo>
                    <a:pt x="214" y="88"/>
                    <a:pt x="216" y="92"/>
                    <a:pt x="220" y="94"/>
                  </a:cubicBezTo>
                  <a:cubicBezTo>
                    <a:pt x="227" y="97"/>
                    <a:pt x="234" y="94"/>
                    <a:pt x="255" y="72"/>
                  </a:cubicBezTo>
                  <a:cubicBezTo>
                    <a:pt x="261" y="65"/>
                    <a:pt x="269" y="62"/>
                    <a:pt x="276" y="65"/>
                  </a:cubicBezTo>
                  <a:cubicBezTo>
                    <a:pt x="284" y="68"/>
                    <a:pt x="288" y="77"/>
                    <a:pt x="288" y="91"/>
                  </a:cubicBezTo>
                  <a:lnTo>
                    <a:pt x="28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Futura" panose="020B060402020202020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043DB35-1670-A298-D907-09D075BF8D77}"/>
              </a:ext>
            </a:extLst>
          </p:cNvPr>
          <p:cNvSpPr txBox="1"/>
          <p:nvPr/>
        </p:nvSpPr>
        <p:spPr>
          <a:xfrm>
            <a:off x="507711" y="4077199"/>
            <a:ext cx="299748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Promotes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competitive 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edge in the job market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3155ED-8749-7591-5C60-FFE0D4509A1A}"/>
              </a:ext>
            </a:extLst>
          </p:cNvPr>
          <p:cNvSpPr txBox="1"/>
          <p:nvPr/>
        </p:nvSpPr>
        <p:spPr>
          <a:xfrm>
            <a:off x="3751759" y="4100036"/>
            <a:ext cx="251189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Enhanced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job satisfaction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EF31FC-5A85-B0B7-60B7-987BC193A266}"/>
              </a:ext>
            </a:extLst>
          </p:cNvPr>
          <p:cNvSpPr txBox="1"/>
          <p:nvPr/>
        </p:nvSpPr>
        <p:spPr>
          <a:xfrm>
            <a:off x="3661838" y="6600962"/>
            <a:ext cx="2743200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Provides opportunities for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continuous learning 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and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skill development 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to retain top and growing talents.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89A82E-F86E-9964-63A8-8613A8B5DA9D}"/>
              </a:ext>
            </a:extLst>
          </p:cNvPr>
          <p:cNvSpPr txBox="1"/>
          <p:nvPr/>
        </p:nvSpPr>
        <p:spPr>
          <a:xfrm>
            <a:off x="197011" y="6649900"/>
            <a:ext cx="330818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Cultivates an environment that encourages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creativity 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and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innovation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, attracting forward-thinking individuals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3D5A626-F1DF-EEBD-7C53-20EA09B8DB78}"/>
              </a:ext>
            </a:extLst>
          </p:cNvPr>
          <p:cNvSpPr/>
          <p:nvPr/>
        </p:nvSpPr>
        <p:spPr bwMode="gray">
          <a:xfrm>
            <a:off x="8991600" y="7920052"/>
            <a:ext cx="6825753" cy="822960"/>
          </a:xfrm>
          <a:prstGeom prst="roundRect">
            <a:avLst>
              <a:gd name="adj" fmla="val 15891"/>
            </a:avLst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blurRad="101600" dist="63500" dir="5400000" algn="t" rotWithShape="0">
              <a:schemeClr val="bg1">
                <a:lumMod val="85000"/>
                <a:alpha val="35000"/>
              </a:schemeClr>
            </a:outerShdw>
          </a:effectLst>
        </p:spPr>
        <p:txBody>
          <a:bodyPr wrap="square" lIns="88900" tIns="88900" rIns="274320" bIns="88900" rtlCol="0" anchor="ctr"/>
          <a:lstStyle/>
          <a:p>
            <a:pPr lvl="0" indent="1092200" algn="r">
              <a:defRPr/>
            </a:pPr>
            <a:r>
              <a:rPr lang="en-US" sz="2400" dirty="0">
                <a:latin typeface="Futura" panose="020B0604020202020204" charset="0"/>
                <a:ea typeface="Open Sans" panose="020B0606030504020204" pitchFamily="34" charset="0"/>
                <a:cs typeface="Calibri Light" panose="020F0302020204030204" pitchFamily="34" charset="0"/>
              </a:rPr>
              <a:t>Enables talent attraction and retention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8B0083-DEA1-C695-760D-477B4C44F7FE}"/>
              </a:ext>
            </a:extLst>
          </p:cNvPr>
          <p:cNvSpPr/>
          <p:nvPr/>
        </p:nvSpPr>
        <p:spPr bwMode="gray">
          <a:xfrm>
            <a:off x="11745038" y="4799692"/>
            <a:ext cx="3886170" cy="822960"/>
          </a:xfrm>
          <a:prstGeom prst="roundRect">
            <a:avLst>
              <a:gd name="adj" fmla="val 15891"/>
            </a:avLst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blurRad="101600" dist="63500" dir="5400000" algn="t" rotWithShape="0">
              <a:schemeClr val="bg1">
                <a:lumMod val="85000"/>
                <a:alpha val="35000"/>
              </a:schemeClr>
            </a:outerShdw>
          </a:effectLst>
        </p:spPr>
        <p:txBody>
          <a:bodyPr wrap="square" lIns="88900" tIns="88900" rIns="274320" bIns="88900" rtlCol="0" anchor="ctr"/>
          <a:lstStyle/>
          <a:p>
            <a:pPr marL="228600" lvl="0" indent="63500" algn="ctr">
              <a:defRPr/>
            </a:pPr>
            <a:r>
              <a:rPr lang="en-US" sz="2400">
                <a:latin typeface="Futura" panose="020B0604020202020204" charset="0"/>
                <a:ea typeface="Open Sans" panose="020B0606030504020204" pitchFamily="34" charset="0"/>
                <a:cs typeface="Calibri Light" panose="020F0302020204030204" pitchFamily="34" charset="0"/>
              </a:rPr>
              <a:t>Enhanced efficiency and productivity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A8D63CB-ED08-E793-D205-47B794AC9CDD}"/>
              </a:ext>
            </a:extLst>
          </p:cNvPr>
          <p:cNvSpPr/>
          <p:nvPr/>
        </p:nvSpPr>
        <p:spPr bwMode="gray">
          <a:xfrm>
            <a:off x="8787843" y="2329358"/>
            <a:ext cx="7356289" cy="822960"/>
          </a:xfrm>
          <a:prstGeom prst="roundRect">
            <a:avLst>
              <a:gd name="adj" fmla="val 15891"/>
            </a:avLst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blurRad="101600" dist="63500" dir="5400000" algn="t" rotWithShape="0">
              <a:schemeClr val="bg1">
                <a:lumMod val="85000"/>
                <a:alpha val="35000"/>
              </a:schemeClr>
            </a:outerShdw>
          </a:effectLst>
        </p:spPr>
        <p:txBody>
          <a:bodyPr wrap="square" lIns="88900" tIns="88900" rIns="274320" bIns="88900" rtlCol="0" anchor="ctr"/>
          <a:lstStyle/>
          <a:p>
            <a:pPr marL="1485900" marR="0" lvl="0" indent="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utura" panose="020B0604020202020204" charset="0"/>
                <a:ea typeface="Open Sans" panose="020B0606030504020204" pitchFamily="34" charset="0"/>
                <a:cs typeface="Calibri Light" panose="020F0302020204030204" pitchFamily="34" charset="0"/>
              </a:rPr>
              <a:t>Enable remote working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Futura" panose="020B0604020202020204" charset="0"/>
                <a:ea typeface="Open Sans" panose="020B0606030504020204" pitchFamily="34" charset="0"/>
                <a:cs typeface="Calibri Light" panose="020F0302020204030204" pitchFamily="34" charset="0"/>
              </a:rPr>
              <a:t> capabilities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Futura" panose="020B060402020202020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Picture 2" descr="Icon&#10;&#10;Description automatically generated">
            <a:extLst>
              <a:ext uri="{FF2B5EF4-FFF2-40B4-BE49-F238E27FC236}">
                <a16:creationId xmlns:a16="http://schemas.microsoft.com/office/drawing/2014/main" id="{49A09F86-22A6-9F96-5361-72B14BB1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57" y="2788149"/>
            <a:ext cx="5523868" cy="552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" grpId="0" animBg="1"/>
      <p:bldP spid="17" grpId="0"/>
      <p:bldP spid="18" grpId="0"/>
      <p:bldP spid="31" grpId="0"/>
      <p:bldP spid="32" grpId="0"/>
      <p:bldP spid="33" grpId="0" animBg="1"/>
      <p:bldP spid="3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551850" y="9390002"/>
            <a:ext cx="52103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8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B247BE17-C532-5DB8-3071-6F2D0A52F5F6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24994B1F-21E6-FA5E-6C35-75E9012986C0}"/>
              </a:ext>
            </a:extLst>
          </p:cNvPr>
          <p:cNvGrpSpPr/>
          <p:nvPr/>
        </p:nvGrpSpPr>
        <p:grpSpPr>
          <a:xfrm>
            <a:off x="-1" y="375066"/>
            <a:ext cx="12527280" cy="1246496"/>
            <a:chOff x="0" y="0"/>
            <a:chExt cx="11352116" cy="1661994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C4597E5-A164-5250-2375-EA08B47C6318}"/>
                </a:ext>
              </a:extLst>
            </p:cNvPr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21" name="TextBox 8">
            <a:extLst>
              <a:ext uri="{FF2B5EF4-FFF2-40B4-BE49-F238E27FC236}">
                <a16:creationId xmlns:a16="http://schemas.microsoft.com/office/drawing/2014/main" id="{15E6C7F0-CF9A-358F-E093-15450BE1C739}"/>
              </a:ext>
            </a:extLst>
          </p:cNvPr>
          <p:cNvSpPr txBox="1"/>
          <p:nvPr/>
        </p:nvSpPr>
        <p:spPr>
          <a:xfrm>
            <a:off x="353650" y="688008"/>
            <a:ext cx="11699349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Impact of Embracing </a:t>
            </a:r>
            <a:r>
              <a:rPr lang="en-US" sz="3600" err="1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Digitalisation</a:t>
            </a: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 in Accounting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1ED347D1-604E-F892-45CD-289E94467B79}"/>
              </a:ext>
            </a:extLst>
          </p:cNvPr>
          <p:cNvGrpSpPr/>
          <p:nvPr/>
        </p:nvGrpSpPr>
        <p:grpSpPr>
          <a:xfrm>
            <a:off x="12015230" y="351092"/>
            <a:ext cx="1270470" cy="1270470"/>
            <a:chOff x="0" y="0"/>
            <a:chExt cx="1693959" cy="1693959"/>
          </a:xfrm>
        </p:grpSpPr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id="{FCEBAEFC-61D7-133C-B49E-83742F8CB0E6}"/>
                </a:ext>
              </a:extLst>
            </p:cNvPr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15739A47-E3D0-69A1-4317-648EDFB973B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</p:sp>
        </p:grp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EDB44B61-3727-DD3F-A328-09F3A2E6E723}"/>
                </a:ext>
              </a:extLst>
            </p:cNvPr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E1416AD3-6985-9310-0F20-1BA2DD948A37}"/>
                  </a:ext>
                </a:extLst>
              </p:cNvPr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28" name="TextBox 16">
                <a:extLst>
                  <a:ext uri="{FF2B5EF4-FFF2-40B4-BE49-F238E27FC236}">
                    <a16:creationId xmlns:a16="http://schemas.microsoft.com/office/drawing/2014/main" id="{3055A7DD-51A7-557C-54B0-F6FA7002753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E0187521-4199-657F-D9F0-56F2B1EC4335}"/>
                </a:ext>
              </a:extLst>
            </p:cNvPr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A90ED41E-17AB-B3A2-CBA2-F9322933212C}"/>
              </a:ext>
            </a:extLst>
          </p:cNvPr>
          <p:cNvSpPr/>
          <p:nvPr/>
        </p:nvSpPr>
        <p:spPr>
          <a:xfrm>
            <a:off x="12476034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F8EA44A7-BE6C-A0A5-365D-9096C6B3D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21480"/>
              </p:ext>
            </p:extLst>
          </p:nvPr>
        </p:nvGraphicFramePr>
        <p:xfrm>
          <a:off x="152400" y="2741086"/>
          <a:ext cx="15087600" cy="64410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4112066894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708609128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638491957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675794567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765902874"/>
                    </a:ext>
                  </a:extLst>
                </a:gridCol>
              </a:tblGrid>
              <a:tr h="3220507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bg1"/>
                        </a:solidFill>
                        <a:latin typeface="Futura" panose="020B060402020202020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bg1"/>
                          </a:solidFill>
                          <a:latin typeface="Futura" panose="020B0604020202020204" charset="0"/>
                          <a:cs typeface="Calibri Light" panose="020F0302020204030204" pitchFamily="34" charset="0"/>
                        </a:rPr>
                        <a:t>Enhances </a:t>
                      </a:r>
                      <a:r>
                        <a:rPr lang="en-GB" sz="2400" b="1">
                          <a:solidFill>
                            <a:srgbClr val="FFC000"/>
                          </a:solidFill>
                          <a:latin typeface="Futura" panose="020B0604020202020204" charset="0"/>
                          <a:cs typeface="Calibri Light" panose="020F0302020204030204" pitchFamily="34" charset="0"/>
                        </a:rPr>
                        <a:t>accuracy and efficiency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bg1"/>
                        </a:solidFill>
                        <a:latin typeface="Futura" panose="020B060402020202020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bg1"/>
                          </a:solidFill>
                          <a:latin typeface="Futura" panose="020B0604020202020204" charset="0"/>
                          <a:cs typeface="Calibri Light" panose="020F0302020204030204" pitchFamily="34" charset="0"/>
                        </a:rPr>
                        <a:t>Improved </a:t>
                      </a:r>
                      <a:r>
                        <a:rPr lang="en-GB" sz="2400" b="1">
                          <a:solidFill>
                            <a:srgbClr val="FFC000"/>
                          </a:solidFill>
                          <a:latin typeface="Futura" panose="020B0604020202020204" charset="0"/>
                          <a:cs typeface="Calibri Light" panose="020F0302020204030204" pitchFamily="34" charset="0"/>
                        </a:rPr>
                        <a:t>decision making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bg1"/>
                        </a:solidFill>
                        <a:latin typeface="Futura" panose="020B060402020202020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613633"/>
                  </a:ext>
                </a:extLst>
              </a:tr>
              <a:tr h="3220507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rgbClr val="FFC000"/>
                          </a:solidFill>
                          <a:latin typeface="Futura" panose="020B0604020202020204" charset="0"/>
                          <a:cs typeface="Calibri Light" panose="020F0302020204030204" pitchFamily="34" charset="0"/>
                        </a:rPr>
                        <a:t>Automation</a:t>
                      </a:r>
                      <a:r>
                        <a:rPr lang="en-GB" sz="2400" b="1">
                          <a:solidFill>
                            <a:schemeClr val="bg1"/>
                          </a:solidFill>
                          <a:latin typeface="Futura" panose="020B0604020202020204" charset="0"/>
                          <a:cs typeface="Calibri Light" panose="020F0302020204030204" pitchFamily="34" charset="0"/>
                        </a:rPr>
                        <a:t> of repetitive tasks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bg1"/>
                        </a:solidFill>
                        <a:latin typeface="Futura" panose="020B060402020202020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rgbClr val="FFC000"/>
                          </a:solidFill>
                          <a:latin typeface="Futura" panose="020B0604020202020204" charset="0"/>
                          <a:cs typeface="Calibri Light" panose="020F0302020204030204" pitchFamily="34" charset="0"/>
                        </a:rPr>
                        <a:t>Real-time</a:t>
                      </a:r>
                      <a:r>
                        <a:rPr lang="en-GB" sz="2400" b="1">
                          <a:solidFill>
                            <a:schemeClr val="bg1"/>
                          </a:solidFill>
                          <a:latin typeface="Futura" panose="020B0604020202020204" charset="0"/>
                          <a:cs typeface="Calibri Light" panose="020F0302020204030204" pitchFamily="34" charset="0"/>
                        </a:rPr>
                        <a:t> data access and analysis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bg1"/>
                        </a:solidFill>
                        <a:latin typeface="Futura" panose="020B060402020202020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bg1"/>
                          </a:solidFill>
                          <a:latin typeface="Futura" panose="020B0604020202020204" charset="0"/>
                          <a:cs typeface="Calibri Light" panose="020F0302020204030204" pitchFamily="34" charset="0"/>
                        </a:rPr>
                        <a:t>Better </a:t>
                      </a:r>
                      <a:r>
                        <a:rPr lang="en-GB" sz="2400" b="1">
                          <a:solidFill>
                            <a:srgbClr val="FFC000"/>
                          </a:solidFill>
                          <a:latin typeface="Futura" panose="020B0604020202020204" charset="0"/>
                          <a:cs typeface="Calibri Light" panose="020F0302020204030204" pitchFamily="34" charset="0"/>
                        </a:rPr>
                        <a:t>compliance </a:t>
                      </a:r>
                      <a:r>
                        <a:rPr lang="en-GB" sz="2400" b="1">
                          <a:solidFill>
                            <a:schemeClr val="bg1"/>
                          </a:solidFill>
                          <a:latin typeface="Futura" panose="020B0604020202020204" charset="0"/>
                          <a:cs typeface="Calibri Light" panose="020F0302020204030204" pitchFamily="34" charset="0"/>
                        </a:rPr>
                        <a:t>management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69783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C74D05BF-630D-8BF5-9A72-5526BE44566D}"/>
              </a:ext>
            </a:extLst>
          </p:cNvPr>
          <p:cNvSpPr/>
          <p:nvPr/>
        </p:nvSpPr>
        <p:spPr bwMode="gray">
          <a:xfrm>
            <a:off x="1219200" y="2859823"/>
            <a:ext cx="548640" cy="548640"/>
          </a:xfrm>
          <a:prstGeom prst="ellipse">
            <a:avLst/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0D526D-303F-2CAD-B496-315EB2DCF939}"/>
              </a:ext>
            </a:extLst>
          </p:cNvPr>
          <p:cNvSpPr txBox="1"/>
          <p:nvPr/>
        </p:nvSpPr>
        <p:spPr>
          <a:xfrm>
            <a:off x="307909" y="3733802"/>
            <a:ext cx="258706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Enables the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automation 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of time-consuming tasks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AEC6AC-4A49-2356-CCC4-FB4897067E46}"/>
              </a:ext>
            </a:extLst>
          </p:cNvPr>
          <p:cNvSpPr txBox="1"/>
          <p:nvPr/>
        </p:nvSpPr>
        <p:spPr>
          <a:xfrm>
            <a:off x="3206154" y="7323281"/>
            <a:ext cx="282576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Improved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accuracy 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in financial data processing and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operational efficiency</a:t>
            </a:r>
            <a:endParaRPr lang="en-GB" sz="2400">
              <a:latin typeface="Futura" panose="020B060402020202020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57BAD7-1422-0660-0DDD-5415D1D7A8AB}"/>
              </a:ext>
            </a:extLst>
          </p:cNvPr>
          <p:cNvSpPr txBox="1"/>
          <p:nvPr/>
        </p:nvSpPr>
        <p:spPr>
          <a:xfrm>
            <a:off x="6268520" y="3850838"/>
            <a:ext cx="287547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Provides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real-time 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financial information, enabling analysis for better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strategic planning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CE9306-DD61-4FD1-C39C-FF24B1689B09}"/>
              </a:ext>
            </a:extLst>
          </p:cNvPr>
          <p:cNvSpPr txBox="1"/>
          <p:nvPr/>
        </p:nvSpPr>
        <p:spPr>
          <a:xfrm>
            <a:off x="9296400" y="7323280"/>
            <a:ext cx="28257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Make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informed decisions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, enhance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competitiveness 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and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adaptability 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in business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C29702-3709-6C4D-806B-05207D4C338E}"/>
              </a:ext>
            </a:extLst>
          </p:cNvPr>
          <p:cNvSpPr txBox="1"/>
          <p:nvPr/>
        </p:nvSpPr>
        <p:spPr>
          <a:xfrm>
            <a:off x="12266208" y="3730011"/>
            <a:ext cx="297376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Streamlines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compliance 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processes and </a:t>
            </a:r>
            <a:r>
              <a:rPr lang="en-GB" sz="2400" b="1">
                <a:latin typeface="Futura" panose="020B0604020202020204" charset="0"/>
                <a:cs typeface="Calibri Light" panose="020F0302020204030204" pitchFamily="34" charset="0"/>
              </a:rPr>
              <a:t>adherence </a:t>
            </a:r>
            <a:r>
              <a:rPr lang="en-GB" sz="2400">
                <a:latin typeface="Futura" panose="020B0604020202020204" charset="0"/>
                <a:cs typeface="Calibri Light" panose="020F0302020204030204" pitchFamily="34" charset="0"/>
              </a:rPr>
              <a:t>to financial regulations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E35A07F-6F51-0E9C-070D-8674B8AEA69C}"/>
              </a:ext>
            </a:extLst>
          </p:cNvPr>
          <p:cNvSpPr/>
          <p:nvPr/>
        </p:nvSpPr>
        <p:spPr bwMode="gray">
          <a:xfrm>
            <a:off x="7431939" y="2856555"/>
            <a:ext cx="548640" cy="548640"/>
          </a:xfrm>
          <a:prstGeom prst="ellipse">
            <a:avLst/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93344D-F2B9-3044-4A23-35AEDB69B6C2}"/>
              </a:ext>
            </a:extLst>
          </p:cNvPr>
          <p:cNvSpPr/>
          <p:nvPr/>
        </p:nvSpPr>
        <p:spPr bwMode="gray">
          <a:xfrm>
            <a:off x="4344717" y="6381588"/>
            <a:ext cx="548640" cy="548640"/>
          </a:xfrm>
          <a:prstGeom prst="ellipse">
            <a:avLst/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5A2CB-57D2-F5A6-97A9-45271309C64C}"/>
              </a:ext>
            </a:extLst>
          </p:cNvPr>
          <p:cNvSpPr/>
          <p:nvPr/>
        </p:nvSpPr>
        <p:spPr bwMode="gray">
          <a:xfrm>
            <a:off x="10440688" y="6381587"/>
            <a:ext cx="548640" cy="548640"/>
          </a:xfrm>
          <a:prstGeom prst="ellipse">
            <a:avLst/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F2E862D-B7FC-3ABA-B683-1F61DD0B0C15}"/>
              </a:ext>
            </a:extLst>
          </p:cNvPr>
          <p:cNvSpPr/>
          <p:nvPr/>
        </p:nvSpPr>
        <p:spPr bwMode="gray">
          <a:xfrm>
            <a:off x="13478769" y="2856555"/>
            <a:ext cx="548640" cy="548640"/>
          </a:xfrm>
          <a:prstGeom prst="ellipse">
            <a:avLst/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GB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281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31" grpId="0"/>
      <p:bldP spid="32" grpId="0"/>
      <p:bldP spid="33" grpId="0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551850" y="9390002"/>
            <a:ext cx="52103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9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B247BE17-C532-5DB8-3071-6F2D0A52F5F6}"/>
              </a:ext>
            </a:extLst>
          </p:cNvPr>
          <p:cNvSpPr txBox="1"/>
          <p:nvPr/>
        </p:nvSpPr>
        <p:spPr>
          <a:xfrm>
            <a:off x="-139240" y="146614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24994B1F-21E6-FA5E-6C35-75E9012986C0}"/>
              </a:ext>
            </a:extLst>
          </p:cNvPr>
          <p:cNvGrpSpPr/>
          <p:nvPr/>
        </p:nvGrpSpPr>
        <p:grpSpPr>
          <a:xfrm>
            <a:off x="-1" y="266700"/>
            <a:ext cx="12527280" cy="1246496"/>
            <a:chOff x="0" y="0"/>
            <a:chExt cx="11352116" cy="1661994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C4597E5-A164-5250-2375-EA08B47C6318}"/>
                </a:ext>
              </a:extLst>
            </p:cNvPr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21" name="TextBox 8">
            <a:extLst>
              <a:ext uri="{FF2B5EF4-FFF2-40B4-BE49-F238E27FC236}">
                <a16:creationId xmlns:a16="http://schemas.microsoft.com/office/drawing/2014/main" id="{15E6C7F0-CF9A-358F-E093-15450BE1C739}"/>
              </a:ext>
            </a:extLst>
          </p:cNvPr>
          <p:cNvSpPr txBox="1"/>
          <p:nvPr/>
        </p:nvSpPr>
        <p:spPr>
          <a:xfrm>
            <a:off x="315881" y="368795"/>
            <a:ext cx="11699349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Empowering </a:t>
            </a:r>
            <a:r>
              <a:rPr lang="en-US" sz="3600" err="1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Digitalisation</a:t>
            </a: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: Steps for Businesses and Employees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1ED347D1-604E-F892-45CD-289E94467B79}"/>
              </a:ext>
            </a:extLst>
          </p:cNvPr>
          <p:cNvGrpSpPr/>
          <p:nvPr/>
        </p:nvGrpSpPr>
        <p:grpSpPr>
          <a:xfrm>
            <a:off x="12015230" y="263012"/>
            <a:ext cx="1270470" cy="1270470"/>
            <a:chOff x="0" y="0"/>
            <a:chExt cx="1693959" cy="1693959"/>
          </a:xfrm>
        </p:grpSpPr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id="{FCEBAEFC-61D7-133C-B49E-83742F8CB0E6}"/>
                </a:ext>
              </a:extLst>
            </p:cNvPr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15739A47-E3D0-69A1-4317-648EDFB973B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</p:sp>
        </p:grp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EDB44B61-3727-DD3F-A328-09F3A2E6E723}"/>
                </a:ext>
              </a:extLst>
            </p:cNvPr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E1416AD3-6985-9310-0F20-1BA2DD948A37}"/>
                  </a:ext>
                </a:extLst>
              </p:cNvPr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28" name="TextBox 16">
                <a:extLst>
                  <a:ext uri="{FF2B5EF4-FFF2-40B4-BE49-F238E27FC236}">
                    <a16:creationId xmlns:a16="http://schemas.microsoft.com/office/drawing/2014/main" id="{3055A7DD-51A7-557C-54B0-F6FA7002753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E0187521-4199-657F-D9F0-56F2B1EC4335}"/>
                </a:ext>
              </a:extLst>
            </p:cNvPr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A90ED41E-17AB-B3A2-CBA2-F9322933212C}"/>
              </a:ext>
            </a:extLst>
          </p:cNvPr>
          <p:cNvSpPr/>
          <p:nvPr/>
        </p:nvSpPr>
        <p:spPr>
          <a:xfrm>
            <a:off x="12476034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7913792-28FD-6FA9-7521-D8AB4A0E9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989281"/>
              </p:ext>
            </p:extLst>
          </p:nvPr>
        </p:nvGraphicFramePr>
        <p:xfrm>
          <a:off x="4044645" y="2017578"/>
          <a:ext cx="3429001" cy="776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92844B1-EB14-5ED2-FFA8-FE8D75727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99967"/>
              </p:ext>
            </p:extLst>
          </p:nvPr>
        </p:nvGraphicFramePr>
        <p:xfrm>
          <a:off x="8075550" y="1934635"/>
          <a:ext cx="3939680" cy="775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0B82BC3-041B-0258-E876-514E63A9941F}"/>
              </a:ext>
            </a:extLst>
          </p:cNvPr>
          <p:cNvSpPr txBox="1"/>
          <p:nvPr/>
        </p:nvSpPr>
        <p:spPr>
          <a:xfrm>
            <a:off x="4275602" y="2048403"/>
            <a:ext cx="3039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Futura" panose="020B0604020202020204" charset="0"/>
              </a:rPr>
              <a:t>What companies </a:t>
            </a:r>
            <a:r>
              <a:rPr lang="en-GB" sz="2400" b="1">
                <a:latin typeface="Futura" panose="020B0604020202020204" charset="0"/>
              </a:rPr>
              <a:t>think </a:t>
            </a:r>
            <a:r>
              <a:rPr lang="en-GB" sz="2400">
                <a:latin typeface="Futura" panose="020B0604020202020204" charset="0"/>
              </a:rPr>
              <a:t>Digital Transformation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D5317-386F-03DD-FB98-7CC76CF6AFFF}"/>
              </a:ext>
            </a:extLst>
          </p:cNvPr>
          <p:cNvSpPr txBox="1"/>
          <p:nvPr/>
        </p:nvSpPr>
        <p:spPr>
          <a:xfrm>
            <a:off x="8439876" y="2043895"/>
            <a:ext cx="3039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Futura" panose="020B0604020202020204" charset="0"/>
              </a:rPr>
              <a:t>What Digital Transformation </a:t>
            </a:r>
            <a:r>
              <a:rPr lang="en-GB" sz="2400" b="1">
                <a:latin typeface="Futura" panose="020B0604020202020204" charset="0"/>
              </a:rPr>
              <a:t>actually </a:t>
            </a:r>
            <a:r>
              <a:rPr lang="en-GB" sz="2400">
                <a:latin typeface="Futura" panose="020B0604020202020204" charset="0"/>
              </a:rPr>
              <a:t>is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84054C-4F3B-DA86-7164-A829F19D7CD7}"/>
              </a:ext>
            </a:extLst>
          </p:cNvPr>
          <p:cNvCxnSpPr>
            <a:cxnSpLocks/>
          </p:cNvCxnSpPr>
          <p:nvPr/>
        </p:nvCxnSpPr>
        <p:spPr>
          <a:xfrm flipH="1">
            <a:off x="3581400" y="4525435"/>
            <a:ext cx="1248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09F48F-5341-6B17-01D7-06377AA2E8FD}"/>
              </a:ext>
            </a:extLst>
          </p:cNvPr>
          <p:cNvSpPr txBox="1"/>
          <p:nvPr/>
        </p:nvSpPr>
        <p:spPr>
          <a:xfrm>
            <a:off x="496904" y="4011746"/>
            <a:ext cx="3039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latin typeface="Futura" panose="020B0604020202020204" charset="0"/>
              </a:rPr>
              <a:t>Updating and modernising infrastructure and software platforms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23068A-26E5-9236-207E-F896B55A92F2}"/>
              </a:ext>
            </a:extLst>
          </p:cNvPr>
          <p:cNvCxnSpPr>
            <a:cxnSpLocks/>
          </p:cNvCxnSpPr>
          <p:nvPr/>
        </p:nvCxnSpPr>
        <p:spPr>
          <a:xfrm flipH="1">
            <a:off x="3564211" y="6668470"/>
            <a:ext cx="1248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37AB475-72F2-2AEF-117E-018689E79EA6}"/>
              </a:ext>
            </a:extLst>
          </p:cNvPr>
          <p:cNvSpPr txBox="1"/>
          <p:nvPr/>
        </p:nvSpPr>
        <p:spPr>
          <a:xfrm>
            <a:off x="474310" y="6206805"/>
            <a:ext cx="3039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latin typeface="Futura" panose="020B0604020202020204" charset="0"/>
              </a:rPr>
              <a:t>Buying the latest gadgets and using the new cool technologies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0669A9-5D2A-787E-E80C-BA58D716C34E}"/>
              </a:ext>
            </a:extLst>
          </p:cNvPr>
          <p:cNvCxnSpPr>
            <a:cxnSpLocks/>
          </p:cNvCxnSpPr>
          <p:nvPr/>
        </p:nvCxnSpPr>
        <p:spPr>
          <a:xfrm flipH="1">
            <a:off x="3564211" y="8462079"/>
            <a:ext cx="1248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8919F3-66A0-F88C-27A9-AA07149EA48A}"/>
              </a:ext>
            </a:extLst>
          </p:cNvPr>
          <p:cNvSpPr txBox="1"/>
          <p:nvPr/>
        </p:nvSpPr>
        <p:spPr>
          <a:xfrm>
            <a:off x="524613" y="8152723"/>
            <a:ext cx="303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latin typeface="Futura" panose="020B0604020202020204" charset="0"/>
              </a:rPr>
              <a:t>Automating and digitising everything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543A1F-E80B-081E-FEAB-6852AEB2693E}"/>
              </a:ext>
            </a:extLst>
          </p:cNvPr>
          <p:cNvCxnSpPr>
            <a:cxnSpLocks/>
          </p:cNvCxnSpPr>
          <p:nvPr/>
        </p:nvCxnSpPr>
        <p:spPr>
          <a:xfrm flipH="1">
            <a:off x="3564211" y="9336351"/>
            <a:ext cx="1248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403EE8-796A-D729-E239-B7C1CA3AD33A}"/>
              </a:ext>
            </a:extLst>
          </p:cNvPr>
          <p:cNvSpPr txBox="1"/>
          <p:nvPr/>
        </p:nvSpPr>
        <p:spPr>
          <a:xfrm>
            <a:off x="496904" y="8982171"/>
            <a:ext cx="303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latin typeface="Futura" panose="020B0604020202020204" charset="0"/>
              </a:rPr>
              <a:t>Claiming your company is digitally transforming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093474-41A6-1B9C-EB71-5AF6CA6553E6}"/>
              </a:ext>
            </a:extLst>
          </p:cNvPr>
          <p:cNvCxnSpPr>
            <a:cxnSpLocks/>
          </p:cNvCxnSpPr>
          <p:nvPr/>
        </p:nvCxnSpPr>
        <p:spPr>
          <a:xfrm flipH="1">
            <a:off x="10959482" y="4231223"/>
            <a:ext cx="1248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12544C3-95FC-95EB-88AD-559C3CEC2BC3}"/>
              </a:ext>
            </a:extLst>
          </p:cNvPr>
          <p:cNvSpPr txBox="1"/>
          <p:nvPr/>
        </p:nvSpPr>
        <p:spPr>
          <a:xfrm>
            <a:off x="12284382" y="3908057"/>
            <a:ext cx="303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Futura" panose="020B0604020202020204" charset="0"/>
              </a:rPr>
              <a:t>Adapting company culture to embrace change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6A35A-1D60-08A3-AE00-2EFD611BBD59}"/>
              </a:ext>
            </a:extLst>
          </p:cNvPr>
          <p:cNvSpPr txBox="1"/>
          <p:nvPr/>
        </p:nvSpPr>
        <p:spPr>
          <a:xfrm>
            <a:off x="12200372" y="5612172"/>
            <a:ext cx="303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Futura" panose="020B0604020202020204" charset="0"/>
              </a:rPr>
              <a:t>Employee training and skill development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78502A-0F5A-92B4-EB12-0145D951D3D4}"/>
              </a:ext>
            </a:extLst>
          </p:cNvPr>
          <p:cNvSpPr txBox="1"/>
          <p:nvPr/>
        </p:nvSpPr>
        <p:spPr>
          <a:xfrm>
            <a:off x="12200372" y="6865231"/>
            <a:ext cx="303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Futura" panose="020B0604020202020204" charset="0"/>
              </a:rPr>
              <a:t>Integrating technology into systems and processes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EC50F-353D-3611-2C2C-DD54AC96817F}"/>
              </a:ext>
            </a:extLst>
          </p:cNvPr>
          <p:cNvSpPr txBox="1"/>
          <p:nvPr/>
        </p:nvSpPr>
        <p:spPr>
          <a:xfrm>
            <a:off x="12178271" y="7563786"/>
            <a:ext cx="432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Futura" panose="020B0604020202020204" charset="0"/>
              </a:rPr>
              <a:t>Updating and modernising infrastructure and software platforms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87469E-BE26-E4F1-BE18-A6F637E59583}"/>
              </a:ext>
            </a:extLst>
          </p:cNvPr>
          <p:cNvSpPr txBox="1"/>
          <p:nvPr/>
        </p:nvSpPr>
        <p:spPr>
          <a:xfrm>
            <a:off x="12178271" y="8229967"/>
            <a:ext cx="432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Futura" panose="020B0604020202020204" charset="0"/>
              </a:rPr>
              <a:t>Redefining and optimising processes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7FCD2D-FE33-24AA-1548-286FC2556306}"/>
              </a:ext>
            </a:extLst>
          </p:cNvPr>
          <p:cNvSpPr txBox="1"/>
          <p:nvPr/>
        </p:nvSpPr>
        <p:spPr>
          <a:xfrm>
            <a:off x="12208340" y="8611319"/>
            <a:ext cx="432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Futura" panose="020B0604020202020204" charset="0"/>
              </a:rPr>
              <a:t>Building cross-functional teams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685E83-0B30-3F55-A8EC-CFA95474627E}"/>
              </a:ext>
            </a:extLst>
          </p:cNvPr>
          <p:cNvSpPr txBox="1"/>
          <p:nvPr/>
        </p:nvSpPr>
        <p:spPr>
          <a:xfrm>
            <a:off x="12200372" y="9252483"/>
            <a:ext cx="432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Futura" panose="020B0604020202020204" charset="0"/>
              </a:rPr>
              <a:t>Iterative testing and strategy modification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3BE180-24CC-3001-29FF-8C53D3304728}"/>
              </a:ext>
            </a:extLst>
          </p:cNvPr>
          <p:cNvCxnSpPr>
            <a:cxnSpLocks/>
          </p:cNvCxnSpPr>
          <p:nvPr/>
        </p:nvCxnSpPr>
        <p:spPr>
          <a:xfrm flipH="1">
            <a:off x="10959482" y="6045008"/>
            <a:ext cx="118872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2468071-883D-ADCA-8BE3-DAA72268C9DA}"/>
              </a:ext>
            </a:extLst>
          </p:cNvPr>
          <p:cNvCxnSpPr>
            <a:cxnSpLocks/>
          </p:cNvCxnSpPr>
          <p:nvPr/>
        </p:nvCxnSpPr>
        <p:spPr>
          <a:xfrm flipH="1">
            <a:off x="10959482" y="8803815"/>
            <a:ext cx="1240890" cy="274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2F049-0806-6480-CF07-DA7A4B4D732E}"/>
              </a:ext>
            </a:extLst>
          </p:cNvPr>
          <p:cNvCxnSpPr>
            <a:cxnSpLocks/>
          </p:cNvCxnSpPr>
          <p:nvPr/>
        </p:nvCxnSpPr>
        <p:spPr>
          <a:xfrm flipH="1">
            <a:off x="10929413" y="9478435"/>
            <a:ext cx="1248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F27E551-5AED-C069-CDAA-F3A537859CCF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10929413" y="8414633"/>
            <a:ext cx="1248858" cy="415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5A7CA0A-0A0E-E173-3088-F27D6DBB0FCC}"/>
              </a:ext>
            </a:extLst>
          </p:cNvPr>
          <p:cNvCxnSpPr>
            <a:cxnSpLocks/>
          </p:cNvCxnSpPr>
          <p:nvPr/>
        </p:nvCxnSpPr>
        <p:spPr>
          <a:xfrm flipH="1">
            <a:off x="10929413" y="7878565"/>
            <a:ext cx="1218789" cy="69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27BE05-E65F-C4E3-09EA-B866CCE1EFFA}"/>
              </a:ext>
            </a:extLst>
          </p:cNvPr>
          <p:cNvCxnSpPr>
            <a:cxnSpLocks/>
          </p:cNvCxnSpPr>
          <p:nvPr/>
        </p:nvCxnSpPr>
        <p:spPr>
          <a:xfrm flipH="1">
            <a:off x="10959482" y="7303597"/>
            <a:ext cx="1188720" cy="737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19C9DD0-8744-3926-B509-22106BCE959D}"/>
              </a:ext>
            </a:extLst>
          </p:cNvPr>
          <p:cNvSpPr txBox="1"/>
          <p:nvPr/>
        </p:nvSpPr>
        <p:spPr>
          <a:xfrm>
            <a:off x="12208340" y="8945035"/>
            <a:ext cx="432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Futura" panose="020B0604020202020204" charset="0"/>
              </a:rPr>
              <a:t>Developing and communicating strategy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0B99D4A-AB2B-FE91-8C18-9B47E9FBB1A8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10937381" y="9129701"/>
            <a:ext cx="1270959" cy="195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67F90E-4526-0139-C77E-3ADD38D23915}"/>
              </a:ext>
            </a:extLst>
          </p:cNvPr>
          <p:cNvSpPr txBox="1"/>
          <p:nvPr/>
        </p:nvSpPr>
        <p:spPr>
          <a:xfrm>
            <a:off x="315881" y="9838660"/>
            <a:ext cx="8607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Futura" panose="020B0604020202020204" charset="0"/>
              </a:rPr>
              <a:t>Credits: Jeff Winter, Industry 4.0 &amp; Digital Transformation Enthusiast, 2024.</a:t>
            </a:r>
          </a:p>
        </p:txBody>
      </p:sp>
    </p:spTree>
    <p:extLst>
      <p:ext uri="{BB962C8B-B14F-4D97-AF65-F5344CB8AC3E}">
        <p14:creationId xmlns:p14="http://schemas.microsoft.com/office/powerpoint/2010/main" val="22195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P spid="2" grpId="0"/>
      <p:bldP spid="3" grpId="0"/>
      <p:bldP spid="6" grpId="0"/>
      <p:bldP spid="14" grpId="0"/>
      <p:bldP spid="16" grpId="0"/>
      <p:bldP spid="18" grpId="0"/>
      <p:bldP spid="32" grpId="0"/>
      <p:bldP spid="34" grpId="0"/>
      <p:bldP spid="35" grpId="0"/>
      <p:bldP spid="36" grpId="0"/>
      <p:bldP spid="38" grpId="0"/>
      <p:bldP spid="39" grpId="0"/>
      <p:bldP spid="40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F2DF93-8C27-D3B6-4FD9-A0406E9F31D1}"/>
              </a:ext>
            </a:extLst>
          </p:cNvPr>
          <p:cNvSpPr/>
          <p:nvPr/>
        </p:nvSpPr>
        <p:spPr bwMode="gray">
          <a:xfrm>
            <a:off x="0" y="3490334"/>
            <a:ext cx="15544802" cy="3917377"/>
          </a:xfrm>
          <a:prstGeom prst="rect">
            <a:avLst/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B247BE17-C532-5DB8-3071-6F2D0A52F5F6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24994B1F-21E6-FA5E-6C35-75E9012986C0}"/>
              </a:ext>
            </a:extLst>
          </p:cNvPr>
          <p:cNvGrpSpPr/>
          <p:nvPr/>
        </p:nvGrpSpPr>
        <p:grpSpPr>
          <a:xfrm>
            <a:off x="-1" y="375066"/>
            <a:ext cx="12527280" cy="1246496"/>
            <a:chOff x="0" y="0"/>
            <a:chExt cx="11352116" cy="1661994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C4597E5-A164-5250-2375-EA08B47C6318}"/>
                </a:ext>
              </a:extLst>
            </p:cNvPr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21" name="TextBox 8">
            <a:extLst>
              <a:ext uri="{FF2B5EF4-FFF2-40B4-BE49-F238E27FC236}">
                <a16:creationId xmlns:a16="http://schemas.microsoft.com/office/drawing/2014/main" id="{15E6C7F0-CF9A-358F-E093-15450BE1C739}"/>
              </a:ext>
            </a:extLst>
          </p:cNvPr>
          <p:cNvSpPr txBox="1"/>
          <p:nvPr/>
        </p:nvSpPr>
        <p:spPr>
          <a:xfrm>
            <a:off x="315881" y="747112"/>
            <a:ext cx="11699349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Contact Details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1ED347D1-604E-F892-45CD-289E94467B79}"/>
              </a:ext>
            </a:extLst>
          </p:cNvPr>
          <p:cNvGrpSpPr/>
          <p:nvPr/>
        </p:nvGrpSpPr>
        <p:grpSpPr>
          <a:xfrm>
            <a:off x="12015230" y="351092"/>
            <a:ext cx="1270470" cy="1270470"/>
            <a:chOff x="0" y="0"/>
            <a:chExt cx="1693959" cy="1693959"/>
          </a:xfrm>
        </p:grpSpPr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id="{FCEBAEFC-61D7-133C-B49E-83742F8CB0E6}"/>
                </a:ext>
              </a:extLst>
            </p:cNvPr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15739A47-E3D0-69A1-4317-648EDFB973B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</p:sp>
        </p:grp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EDB44B61-3727-DD3F-A328-09F3A2E6E723}"/>
                </a:ext>
              </a:extLst>
            </p:cNvPr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E1416AD3-6985-9310-0F20-1BA2DD948A37}"/>
                  </a:ext>
                </a:extLst>
              </p:cNvPr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28" name="TextBox 16">
                <a:extLst>
                  <a:ext uri="{FF2B5EF4-FFF2-40B4-BE49-F238E27FC236}">
                    <a16:creationId xmlns:a16="http://schemas.microsoft.com/office/drawing/2014/main" id="{3055A7DD-51A7-557C-54B0-F6FA7002753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E0187521-4199-657F-D9F0-56F2B1EC4335}"/>
                </a:ext>
              </a:extLst>
            </p:cNvPr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A90ED41E-17AB-B3A2-CBA2-F9322933212C}"/>
              </a:ext>
            </a:extLst>
          </p:cNvPr>
          <p:cNvSpPr/>
          <p:nvPr/>
        </p:nvSpPr>
        <p:spPr>
          <a:xfrm>
            <a:off x="12476034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FB8D21-C07D-D6D5-5736-6DED5CA73B17}"/>
              </a:ext>
            </a:extLst>
          </p:cNvPr>
          <p:cNvSpPr/>
          <p:nvPr/>
        </p:nvSpPr>
        <p:spPr>
          <a:xfrm>
            <a:off x="7929549" y="4325637"/>
            <a:ext cx="5104204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Futura" panose="020B0604020202020204" charset="0"/>
                <a:ea typeface="+mn-lt"/>
                <a:cs typeface="Calibri Light" panose="020F0302020204030204" pitchFamily="34" charset="0"/>
              </a:rPr>
              <a:t>Suhana Sulaiman</a:t>
            </a:r>
            <a:endParaRPr lang="en-US" sz="4000">
              <a:solidFill>
                <a:schemeClr val="bg1"/>
              </a:solidFill>
              <a:latin typeface="Futura" panose="020B0604020202020204" charset="0"/>
              <a:cs typeface="Calibri Light" panose="020F0302020204030204" pitchFamily="34" charset="0"/>
            </a:endParaRPr>
          </a:p>
          <a:p>
            <a:r>
              <a:rPr lang="en-US" sz="2800" b="1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Deloitte PLT </a:t>
            </a:r>
          </a:p>
          <a:p>
            <a:r>
              <a:rPr lang="en-US" sz="2800" b="1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Partner</a:t>
            </a:r>
          </a:p>
          <a:p>
            <a:r>
              <a:rPr lang="en-US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Audit &amp; Assurance</a:t>
            </a:r>
          </a:p>
          <a:p>
            <a:r>
              <a:rPr lang="en-US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Accounting &amp; Reporting Advisory </a:t>
            </a:r>
          </a:p>
          <a:p>
            <a:r>
              <a:rPr lang="en-US" sz="2400">
                <a:solidFill>
                  <a:schemeClr val="bg1"/>
                </a:solidFill>
                <a:latin typeface="Futura" panose="020B0604020202020204" charset="0"/>
                <a:cs typeface="Calibri Light" panose="020F0302020204030204" pitchFamily="34" charset="0"/>
              </a:rPr>
              <a:t>Transaction Advisory Services</a:t>
            </a:r>
          </a:p>
        </p:txBody>
      </p:sp>
      <p:pic>
        <p:nvPicPr>
          <p:cNvPr id="4" name="Picture 3" descr="A person wearing a scarf and glasses&#10;&#10;Description automatically generated">
            <a:extLst>
              <a:ext uri="{FF2B5EF4-FFF2-40B4-BE49-F238E27FC236}">
                <a16:creationId xmlns:a16="http://schemas.microsoft.com/office/drawing/2014/main" id="{D49888AD-8337-0786-6585-5094782BE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761" y="2956236"/>
            <a:ext cx="3804440" cy="4952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34E79-677B-2912-3F49-D72F72975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076700"/>
            <a:ext cx="3037039" cy="296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3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894</Words>
  <Application>Microsoft Office PowerPoint</Application>
  <PresentationFormat>Custom</PresentationFormat>
  <Paragraphs>140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Wingdings 2</vt:lpstr>
      <vt:lpstr>Calibri</vt:lpstr>
      <vt:lpstr>Futura</vt:lpstr>
      <vt:lpstr>Arial</vt:lpstr>
      <vt:lpstr>Glacial Indifference Bold Italics</vt:lpstr>
      <vt:lpstr>League Spartan</vt:lpstr>
      <vt:lpstr>TT Hoves Bold</vt:lpstr>
      <vt:lpstr>Open Sans</vt:lpstr>
      <vt:lpstr>Helios Bold</vt:lpstr>
      <vt:lpstr>TT Hoves</vt:lpstr>
      <vt:lpstr>Calibri Light</vt:lpstr>
      <vt:lpstr>Helios</vt:lpstr>
      <vt:lpstr>Futura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 NAPSAC-31</dc:title>
  <dc:creator>Saleh Bin Hashim</dc:creator>
  <cp:lastModifiedBy>Mohamad Nor Azam Bin Sabtu</cp:lastModifiedBy>
  <cp:revision>1</cp:revision>
  <dcterms:created xsi:type="dcterms:W3CDTF">2006-08-16T00:00:00Z</dcterms:created>
  <dcterms:modified xsi:type="dcterms:W3CDTF">2024-08-01T10:23:53Z</dcterms:modified>
  <dc:identifier>DAGLKDV3M7g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2024-07-19T09:51:38Z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b09dfbc1-9497-4b4a-a2a8-d8d73471f2f2</vt:lpwstr>
  </property>
  <property fmtid="{D5CDD505-2E9C-101B-9397-08002B2CF9AE}" pid="8" name="MSIP_Label_ea60d57e-af5b-4752-ac57-3e4f28ca11dc_ContentBits">
    <vt:lpwstr>0</vt:lpwstr>
  </property>
</Properties>
</file>